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73" r:id="rId11"/>
    <p:sldId id="274" r:id="rId12"/>
    <p:sldId id="275" r:id="rId13"/>
    <p:sldId id="266" r:id="rId14"/>
    <p:sldId id="262" r:id="rId15"/>
    <p:sldId id="267" r:id="rId16"/>
    <p:sldId id="272" r:id="rId17"/>
    <p:sldId id="268" r:id="rId18"/>
    <p:sldId id="269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104" y="44"/>
      </p:cViewPr>
      <p:guideLst>
        <p:guide orient="horz" pos="3430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09940-2D0E-41F3-B0A7-C959225CF2E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76331-7B66-4D1F-BCF7-1ADFD727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0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2753" y="2793600"/>
            <a:ext cx="4398493" cy="3769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3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0400" y="226800"/>
            <a:ext cx="2901600" cy="633600"/>
          </a:xfrm>
          <a:prstGeom prst="rect">
            <a:avLst/>
          </a:prstGeom>
          <a:ln w="38100">
            <a:solidFill>
              <a:srgbClr val="3DA2FF"/>
            </a:solidFill>
          </a:ln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3DA2FF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MASKOT </a:t>
            </a:r>
            <a:r>
              <a:rPr lang="sk-SK" dirty="0"/>
              <a:t>LORA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5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238A8179-90B9-4B20-8499-38EAFE1FA109}"/>
              </a:ext>
            </a:extLst>
          </p:cNvPr>
          <p:cNvSpPr txBox="1"/>
          <p:nvPr/>
        </p:nvSpPr>
        <p:spPr>
          <a:xfrm>
            <a:off x="1329769" y="2705725"/>
            <a:ext cx="64844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sk-SK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5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Preview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463E1916-41DF-41DB-B6E2-F75ED61207BF}"/>
              </a:ext>
            </a:extLst>
          </p:cNvPr>
          <p:cNvSpPr txBox="1"/>
          <p:nvPr/>
        </p:nvSpPr>
        <p:spPr>
          <a:xfrm>
            <a:off x="1212235" y="325958"/>
            <a:ext cx="6571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APPENDIX PREVIEW</a:t>
            </a:r>
            <a:endParaRPr lang="sk-SK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ástupný objekt pre text 6">
            <a:extLst>
              <a:ext uri="{FF2B5EF4-FFF2-40B4-BE49-F238E27FC236}">
                <a16:creationId xmlns:a16="http://schemas.microsoft.com/office/drawing/2014/main" id="{48E6A0B9-5F48-4505-97B0-5A282865D7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401" y="1604742"/>
            <a:ext cx="3625714" cy="4911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Topics</a:t>
            </a:r>
            <a:endParaRPr lang="sk-SK" dirty="0"/>
          </a:p>
        </p:txBody>
      </p:sp>
      <p:sp>
        <p:nvSpPr>
          <p:cNvPr id="8" name="Zástupný objekt pre text 6">
            <a:extLst>
              <a:ext uri="{FF2B5EF4-FFF2-40B4-BE49-F238E27FC236}">
                <a16:creationId xmlns:a16="http://schemas.microsoft.com/office/drawing/2014/main" id="{4412F16F-9773-4E33-B389-331F8A2C8C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5386" y="1604741"/>
            <a:ext cx="3625714" cy="4911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Topics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91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238A8179-90B9-4B20-8499-38EAFE1FA109}"/>
              </a:ext>
            </a:extLst>
          </p:cNvPr>
          <p:cNvSpPr txBox="1"/>
          <p:nvPr/>
        </p:nvSpPr>
        <p:spPr>
          <a:xfrm>
            <a:off x="1782614" y="2705725"/>
            <a:ext cx="55787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APPENDIX</a:t>
            </a:r>
            <a:endParaRPr lang="sk-SK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2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C130C891-7D96-4948-9157-4AC94FC86B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400" y="342000"/>
            <a:ext cx="4145140" cy="9144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5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 b="1" dirty="0">
                <a:latin typeface="Century Gothic" panose="020B0502020202020204" pitchFamily="34" charset="0"/>
              </a:rPr>
              <a:t>APPENDIX</a:t>
            </a:r>
            <a:endParaRPr lang="sk-SK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74E989-73D0-498B-913B-3C3FC812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056" y="5879298"/>
            <a:ext cx="2057400" cy="978702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A5516BB-831F-4E6C-A48A-463171CB00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879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17150"/>
            <a:ext cx="7886700" cy="7704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k-SK" b="1" dirty="0">
                <a:latin typeface="Century Gothic" panose="020B0502020202020204" pitchFamily="34" charset="0"/>
              </a:rPr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94432"/>
            <a:ext cx="7886700" cy="2708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err="1"/>
              <a:t>Problem</a:t>
            </a:r>
            <a:r>
              <a:rPr lang="sk-SK" dirty="0"/>
              <a:t> </a:t>
            </a:r>
            <a:r>
              <a:rPr lang="sk-SK" dirty="0" err="1"/>
              <a:t>statement</a:t>
            </a:r>
            <a:r>
              <a:rPr lang="sk-SK" dirty="0"/>
              <a:t>... 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50CFC9-B011-485D-90BD-0E7C66A8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A5516BB-831F-4E6C-A48A-463171CB00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805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4400" y="342000"/>
            <a:ext cx="7886700" cy="925200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k-SK" dirty="0"/>
              <a:t>TITLE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419772-6D22-458C-9B32-03D4C820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A5516BB-831F-4E6C-A48A-463171CB00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6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1BDB1BE6-FDBB-4DF2-B02C-563BBC9A9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400" y="1269211"/>
            <a:ext cx="1902197" cy="419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4400" y="342000"/>
            <a:ext cx="7886700" cy="925200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k-SK" dirty="0"/>
              <a:t>TITLE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419772-6D22-458C-9B32-03D4C820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A5516BB-831F-4E6C-A48A-463171CB00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139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k-SK" dirty="0"/>
              <a:t>SECTION</a:t>
            </a:r>
            <a:endParaRPr lang="en-US" dirty="0"/>
          </a:p>
        </p:txBody>
      </p:sp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EA7FC85D-2FD2-4F13-BE67-5D062C45B2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419" y="3990612"/>
            <a:ext cx="7523162" cy="4182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err="1"/>
              <a:t>Subsection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902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103438"/>
            <a:ext cx="7886700" cy="2345732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k-SK" dirty="0" err="1"/>
              <a:t>Quote</a:t>
            </a:r>
            <a:endParaRPr 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5A69D0F-20B9-4A83-B1EE-B8B8DD7CD5D6}"/>
              </a:ext>
            </a:extLst>
          </p:cNvPr>
          <p:cNvSpPr/>
          <p:nvPr/>
        </p:nvSpPr>
        <p:spPr>
          <a:xfrm>
            <a:off x="371702" y="349623"/>
            <a:ext cx="8400595" cy="6185647"/>
          </a:xfrm>
          <a:prstGeom prst="rect">
            <a:avLst/>
          </a:prstGeom>
          <a:noFill/>
          <a:ln w="762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329D5A-AB7F-42EF-921E-731B2D24D182}"/>
              </a:ext>
            </a:extLst>
          </p:cNvPr>
          <p:cNvSpPr txBox="1">
            <a:spLocks/>
          </p:cNvSpPr>
          <p:nvPr/>
        </p:nvSpPr>
        <p:spPr>
          <a:xfrm flipH="1">
            <a:off x="523978" y="1440655"/>
            <a:ext cx="550030" cy="1325563"/>
          </a:xfrm>
          <a:prstGeom prst="rect">
            <a:avLst/>
          </a:prstGeom>
          <a:noFill/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3800" dirty="0"/>
              <a:t>“</a:t>
            </a:r>
            <a:endParaRPr lang="en-US" sz="199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824056-DBDA-414D-82D7-B0DB7593DFBF}"/>
              </a:ext>
            </a:extLst>
          </p:cNvPr>
          <p:cNvSpPr txBox="1">
            <a:spLocks/>
          </p:cNvSpPr>
          <p:nvPr/>
        </p:nvSpPr>
        <p:spPr>
          <a:xfrm>
            <a:off x="8087935" y="4754562"/>
            <a:ext cx="550030" cy="1325563"/>
          </a:xfrm>
          <a:prstGeom prst="rect">
            <a:avLst/>
          </a:prstGeom>
          <a:noFill/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3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8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clusion 1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10">
            <a:extLst>
              <a:ext uri="{FF2B5EF4-FFF2-40B4-BE49-F238E27FC236}">
                <a16:creationId xmlns:a16="http://schemas.microsoft.com/office/drawing/2014/main" id="{B853B491-0890-45C8-9F5E-A31EB3CCF0C7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859402" y="3746171"/>
            <a:ext cx="3037689" cy="2277161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9" name="Zástupný objekt pre obrázok 10">
            <a:extLst>
              <a:ext uri="{FF2B5EF4-FFF2-40B4-BE49-F238E27FC236}">
                <a16:creationId xmlns:a16="http://schemas.microsoft.com/office/drawing/2014/main" id="{78FDF662-F529-4253-BC6E-BCC668991B7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42067" y="834668"/>
            <a:ext cx="3037689" cy="2277161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0" name="Zástupný objekt pre obrázok 10">
            <a:extLst>
              <a:ext uri="{FF2B5EF4-FFF2-40B4-BE49-F238E27FC236}">
                <a16:creationId xmlns:a16="http://schemas.microsoft.com/office/drawing/2014/main" id="{B9E17156-D174-49C2-843D-E86BB010075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246909" y="3746170"/>
            <a:ext cx="3037689" cy="2277161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2" name="Zástupný objekt pre obrázok 10">
            <a:extLst>
              <a:ext uri="{FF2B5EF4-FFF2-40B4-BE49-F238E27FC236}">
                <a16:creationId xmlns:a16="http://schemas.microsoft.com/office/drawing/2014/main" id="{8E863705-8033-4E2A-8D61-767C2E3359C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246908" y="834667"/>
            <a:ext cx="3037689" cy="2277161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515B50-AEC5-4F05-95D6-28DF525E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7A5516BB-831F-4E6C-A48A-463171CB00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024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7DB338-3F77-4289-A071-2FD141CA2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400" y="342000"/>
            <a:ext cx="7886700" cy="925200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k-SK" dirty="0"/>
              <a:t>CONCLUSION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6DE813-DBC2-43AB-A717-ECC5C43496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6973" y="4024446"/>
            <a:ext cx="7886700" cy="2708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err="1"/>
              <a:t>Problem</a:t>
            </a:r>
            <a:r>
              <a:rPr lang="sk-SK" dirty="0"/>
              <a:t> </a:t>
            </a:r>
            <a:r>
              <a:rPr lang="sk-SK" dirty="0" err="1"/>
              <a:t>statement</a:t>
            </a:r>
            <a:r>
              <a:rPr lang="sk-SK" dirty="0"/>
              <a:t>... </a:t>
            </a:r>
            <a:endParaRPr lang="en-US" dirty="0"/>
          </a:p>
        </p:txBody>
      </p:sp>
      <p:sp>
        <p:nvSpPr>
          <p:cNvPr id="5" name="Zástupný objekt pre obrázok 10">
            <a:extLst>
              <a:ext uri="{FF2B5EF4-FFF2-40B4-BE49-F238E27FC236}">
                <a16:creationId xmlns:a16="http://schemas.microsoft.com/office/drawing/2014/main" id="{21662F58-51D3-4FF8-B134-B6C75F4356F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36973" y="1479079"/>
            <a:ext cx="3037689" cy="2277161"/>
          </a:xfrm>
          <a:prstGeom prst="rect">
            <a:avLst/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85845-DADF-47D4-9F50-589DB56D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7A5516BB-831F-4E6C-A48A-463171CB00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071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3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598565-9499-4115-BBFD-A2FAB1EBD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400" y="342000"/>
            <a:ext cx="7886700" cy="925200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k-SK" dirty="0"/>
              <a:t>CONCLUSION</a:t>
            </a:r>
            <a:endParaRPr lang="en-US" dirty="0"/>
          </a:p>
        </p:txBody>
      </p:sp>
      <p:sp>
        <p:nvSpPr>
          <p:cNvPr id="4" name="Zástupný objekt pre obrázok 10">
            <a:extLst>
              <a:ext uri="{FF2B5EF4-FFF2-40B4-BE49-F238E27FC236}">
                <a16:creationId xmlns:a16="http://schemas.microsoft.com/office/drawing/2014/main" id="{BE4FA137-EC8E-4826-8E53-07E404E3A5E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36973" y="1479079"/>
            <a:ext cx="4532494" cy="3397721"/>
          </a:xfrm>
          <a:prstGeom prst="rect">
            <a:avLst/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3765DC-C983-4B72-ADD4-A699BDB8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7741" y="6152367"/>
            <a:ext cx="1397313" cy="63670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7A5516BB-831F-4E6C-A48A-463171CB00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121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76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4" r:id="rId4"/>
    <p:sldLayoutId id="2147483676" r:id="rId5"/>
    <p:sldLayoutId id="2147483677" r:id="rId6"/>
    <p:sldLayoutId id="2147483678" r:id="rId7"/>
    <p:sldLayoutId id="2147483679" r:id="rId8"/>
    <p:sldLayoutId id="2147483685" r:id="rId9"/>
    <p:sldLayoutId id="2147483683" r:id="rId10"/>
    <p:sldLayoutId id="2147483680" r:id="rId11"/>
    <p:sldLayoutId id="2147483682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zbEMk3_3zo?feature=oembed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5CAB-64E5-49F8-A395-E7C7E68B1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F6F14-F1CF-4226-8265-CD3E4B5553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BOHDAN GL</a:t>
            </a:r>
            <a:r>
              <a:rPr lang="en-GB" dirty="0"/>
              <a:t>ISEVIC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6BD56-32E4-48C2-AF10-DE8A5A9690F4}"/>
              </a:ext>
            </a:extLst>
          </p:cNvPr>
          <p:cNvSpPr/>
          <p:nvPr/>
        </p:nvSpPr>
        <p:spPr>
          <a:xfrm>
            <a:off x="127000" y="177800"/>
            <a:ext cx="1625600" cy="6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4873123-E680-4068-92C4-79CA0D4CD70B}"/>
              </a:ext>
            </a:extLst>
          </p:cNvPr>
          <p:cNvSpPr/>
          <p:nvPr/>
        </p:nvSpPr>
        <p:spPr>
          <a:xfrm>
            <a:off x="6908408" y="3060554"/>
            <a:ext cx="1115703" cy="111570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E3502-8B38-4E1B-84B9-5B13F053F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00" y="1269211"/>
            <a:ext cx="2451193" cy="419999"/>
          </a:xfrm>
        </p:spPr>
        <p:txBody>
          <a:bodyPr/>
          <a:lstStyle/>
          <a:p>
            <a:r>
              <a:rPr lang="en-GB" dirty="0"/>
              <a:t>Stationary Surface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969D-DEE3-426A-89A9-FB377CA5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342000"/>
            <a:ext cx="7015242" cy="925200"/>
          </a:xfrm>
        </p:spPr>
        <p:txBody>
          <a:bodyPr/>
          <a:lstStyle/>
          <a:p>
            <a:r>
              <a:rPr lang="en-GB" dirty="0"/>
              <a:t>THEORETICAL MODEL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5AA2A7-3BE9-4BFE-AE5A-F1BDC6004936}"/>
              </a:ext>
            </a:extLst>
          </p:cNvPr>
          <p:cNvSpPr/>
          <p:nvPr/>
        </p:nvSpPr>
        <p:spPr>
          <a:xfrm>
            <a:off x="1123369" y="2256376"/>
            <a:ext cx="804178" cy="8041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687FE5-BB45-45D8-AE32-83F61DB59B63}"/>
              </a:ext>
            </a:extLst>
          </p:cNvPr>
          <p:cNvSpPr/>
          <p:nvPr/>
        </p:nvSpPr>
        <p:spPr>
          <a:xfrm>
            <a:off x="2854476" y="2844031"/>
            <a:ext cx="804178" cy="8041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5A6B3-A824-438F-ABC3-EEAEC2F41F20}"/>
              </a:ext>
            </a:extLst>
          </p:cNvPr>
          <p:cNvSpPr/>
          <p:nvPr/>
        </p:nvSpPr>
        <p:spPr>
          <a:xfrm>
            <a:off x="2572753" y="3246120"/>
            <a:ext cx="1367625" cy="18288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CD28E7-3108-4FE9-8AC1-08B8CDE56921}"/>
              </a:ext>
            </a:extLst>
          </p:cNvPr>
          <p:cNvSpPr/>
          <p:nvPr/>
        </p:nvSpPr>
        <p:spPr>
          <a:xfrm>
            <a:off x="642859" y="3429000"/>
            <a:ext cx="7798241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B9C428-6271-4289-8497-D5D8D6F651CC}"/>
              </a:ext>
            </a:extLst>
          </p:cNvPr>
          <p:cNvSpPr/>
          <p:nvPr/>
        </p:nvSpPr>
        <p:spPr>
          <a:xfrm>
            <a:off x="642859" y="3611879"/>
            <a:ext cx="7798241" cy="617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5355B4-C08F-4CF2-B66A-F4AB4576A0C5}"/>
              </a:ext>
            </a:extLst>
          </p:cNvPr>
          <p:cNvSpPr/>
          <p:nvPr/>
        </p:nvSpPr>
        <p:spPr>
          <a:xfrm>
            <a:off x="4463074" y="3246120"/>
            <a:ext cx="1840176" cy="18288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59EC02-3033-42B7-A54C-87C84E2F29A6}"/>
              </a:ext>
            </a:extLst>
          </p:cNvPr>
          <p:cNvSpPr/>
          <p:nvPr/>
        </p:nvSpPr>
        <p:spPr>
          <a:xfrm>
            <a:off x="642859" y="4583469"/>
            <a:ext cx="7798241" cy="11157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A04DC2-235A-4FFC-B917-779507D2BAAA}"/>
              </a:ext>
            </a:extLst>
          </p:cNvPr>
          <p:cNvSpPr/>
          <p:nvPr/>
        </p:nvSpPr>
        <p:spPr>
          <a:xfrm>
            <a:off x="1123369" y="4861462"/>
            <a:ext cx="552946" cy="55294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D2265F-A5D6-4FA7-951B-2FED49272DE3}"/>
              </a:ext>
            </a:extLst>
          </p:cNvPr>
          <p:cNvSpPr/>
          <p:nvPr/>
        </p:nvSpPr>
        <p:spPr>
          <a:xfrm>
            <a:off x="2808522" y="4776978"/>
            <a:ext cx="721914" cy="7219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C97493-7297-418D-89E0-1772248AE073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169479" y="4592758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F69F27-0506-4FF4-B19B-C63B8B9EE7A5}"/>
              </a:ext>
            </a:extLst>
          </p:cNvPr>
          <p:cNvCxnSpPr>
            <a:cxnSpLocks/>
          </p:cNvCxnSpPr>
          <p:nvPr/>
        </p:nvCxnSpPr>
        <p:spPr>
          <a:xfrm rot="2700000" flipV="1">
            <a:off x="3493589" y="4734375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F0C845-286D-440F-8285-D187708BC271}"/>
              </a:ext>
            </a:extLst>
          </p:cNvPr>
          <p:cNvCxnSpPr>
            <a:cxnSpLocks/>
          </p:cNvCxnSpPr>
          <p:nvPr/>
        </p:nvCxnSpPr>
        <p:spPr>
          <a:xfrm rot="5400000" flipV="1">
            <a:off x="3620436" y="5047935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343FC4-4CB1-48DE-9AE6-A546ABF905B4}"/>
              </a:ext>
            </a:extLst>
          </p:cNvPr>
          <p:cNvCxnSpPr>
            <a:cxnSpLocks/>
          </p:cNvCxnSpPr>
          <p:nvPr/>
        </p:nvCxnSpPr>
        <p:spPr>
          <a:xfrm rot="-5400000" flipV="1">
            <a:off x="2718522" y="5047935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5AC8B0-FA81-4531-A46F-B2E767AF25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82876" y="5505237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0DA74B-7BFD-405F-B032-981FA0C83044}"/>
              </a:ext>
            </a:extLst>
          </p:cNvPr>
          <p:cNvCxnSpPr>
            <a:cxnSpLocks/>
          </p:cNvCxnSpPr>
          <p:nvPr/>
        </p:nvCxnSpPr>
        <p:spPr>
          <a:xfrm rot="8100000" flipV="1">
            <a:off x="3494912" y="5372292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CE2125-C9E4-4811-B18E-375BC1ECFC93}"/>
              </a:ext>
            </a:extLst>
          </p:cNvPr>
          <p:cNvCxnSpPr>
            <a:cxnSpLocks/>
          </p:cNvCxnSpPr>
          <p:nvPr/>
        </p:nvCxnSpPr>
        <p:spPr>
          <a:xfrm rot="-8100000" flipV="1">
            <a:off x="2844047" y="5358773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A270FB-6BC4-42E5-AA82-0D0496CEA6E7}"/>
              </a:ext>
            </a:extLst>
          </p:cNvPr>
          <p:cNvCxnSpPr>
            <a:cxnSpLocks/>
          </p:cNvCxnSpPr>
          <p:nvPr/>
        </p:nvCxnSpPr>
        <p:spPr>
          <a:xfrm rot="-2700000" flipV="1">
            <a:off x="2831029" y="4735368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A4D71C2-040F-4922-88DC-59B88EF06259}"/>
              </a:ext>
            </a:extLst>
          </p:cNvPr>
          <p:cNvSpPr/>
          <p:nvPr/>
        </p:nvSpPr>
        <p:spPr>
          <a:xfrm>
            <a:off x="4848816" y="4624816"/>
            <a:ext cx="1026238" cy="10262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86E326F-0A6A-4361-BB8D-B4EC04C61541}"/>
              </a:ext>
            </a:extLst>
          </p:cNvPr>
          <p:cNvSpPr/>
          <p:nvPr/>
        </p:nvSpPr>
        <p:spPr>
          <a:xfrm>
            <a:off x="7179302" y="4762847"/>
            <a:ext cx="750176" cy="7501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F6A963-3ED9-41B8-A89E-108DCADB4BAF}"/>
              </a:ext>
            </a:extLst>
          </p:cNvPr>
          <p:cNvGrpSpPr/>
          <p:nvPr/>
        </p:nvGrpSpPr>
        <p:grpSpPr>
          <a:xfrm>
            <a:off x="4852726" y="4624816"/>
            <a:ext cx="1018418" cy="1028362"/>
            <a:chOff x="4858741" y="3885662"/>
            <a:chExt cx="1081914" cy="1092479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B54DAC2-CC00-43F1-A8B3-367BED846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9698" y="3885662"/>
              <a:ext cx="0" cy="180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3CAD448-80BC-41BA-B156-A1023988873A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5723808" y="4027279"/>
              <a:ext cx="0" cy="180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68B531F-7F87-4D5C-B5A2-1A5FBCD9940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850655" y="4340839"/>
              <a:ext cx="0" cy="180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94974C3-0AD3-4A4B-8EA1-AFF1B2A17A6A}"/>
                </a:ext>
              </a:extLst>
            </p:cNvPr>
            <p:cNvCxnSpPr>
              <a:cxnSpLocks/>
            </p:cNvCxnSpPr>
            <p:nvPr/>
          </p:nvCxnSpPr>
          <p:spPr>
            <a:xfrm rot="-5400000" flipV="1">
              <a:off x="4948741" y="4340839"/>
              <a:ext cx="0" cy="180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4FB0F01-9851-400B-A038-02638416867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413095" y="4798141"/>
              <a:ext cx="0" cy="180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4DD7C9A-9E83-4861-99E4-89ED888C46EE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5725131" y="4665196"/>
              <a:ext cx="0" cy="180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5B3FBA4-8E24-4827-B412-E94F2F4F5972}"/>
                </a:ext>
              </a:extLst>
            </p:cNvPr>
            <p:cNvCxnSpPr>
              <a:cxnSpLocks/>
            </p:cNvCxnSpPr>
            <p:nvPr/>
          </p:nvCxnSpPr>
          <p:spPr>
            <a:xfrm rot="-8100000" flipV="1">
              <a:off x="5074266" y="4651677"/>
              <a:ext cx="0" cy="180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1F8FE7A-9CE3-426D-A1B9-F5099C1AA30A}"/>
                </a:ext>
              </a:extLst>
            </p:cNvPr>
            <p:cNvCxnSpPr>
              <a:cxnSpLocks/>
            </p:cNvCxnSpPr>
            <p:nvPr/>
          </p:nvCxnSpPr>
          <p:spPr>
            <a:xfrm rot="-2700000" flipV="1">
              <a:off x="5061248" y="4028272"/>
              <a:ext cx="0" cy="180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1B819C-A746-4818-A5FC-9239C6843544}"/>
              </a:ext>
            </a:extLst>
          </p:cNvPr>
          <p:cNvCxnSpPr>
            <a:cxnSpLocks/>
          </p:cNvCxnSpPr>
          <p:nvPr/>
        </p:nvCxnSpPr>
        <p:spPr>
          <a:xfrm>
            <a:off x="5973165" y="4624816"/>
            <a:ext cx="0" cy="10262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6ABB634-61B4-46A5-A593-F2A71DD23CA9}"/>
                  </a:ext>
                </a:extLst>
              </p:cNvPr>
              <p:cNvSpPr txBox="1"/>
              <p:nvPr/>
            </p:nvSpPr>
            <p:spPr>
              <a:xfrm>
                <a:off x="6091688" y="4999435"/>
                <a:ext cx="575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6ABB634-61B4-46A5-A593-F2A71DD23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88" y="4999435"/>
                <a:ext cx="575992" cy="276999"/>
              </a:xfrm>
              <a:prstGeom prst="rect">
                <a:avLst/>
              </a:prstGeom>
              <a:blipFill>
                <a:blip r:embed="rId2"/>
                <a:stretch>
                  <a:fillRect l="-8421" r="-1053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95193661-09E6-4722-BD53-5B865E30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16BB-831F-4E6C-A48A-463171CB00D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93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632BAE-62FC-4A7B-8522-925004121A83}"/>
              </a:ext>
            </a:extLst>
          </p:cNvPr>
          <p:cNvSpPr/>
          <p:nvPr/>
        </p:nvSpPr>
        <p:spPr>
          <a:xfrm>
            <a:off x="642859" y="4583469"/>
            <a:ext cx="7798241" cy="11157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4998A89-CDB9-4D4C-B1B7-17EFCB2C6B0C}"/>
              </a:ext>
            </a:extLst>
          </p:cNvPr>
          <p:cNvSpPr/>
          <p:nvPr/>
        </p:nvSpPr>
        <p:spPr>
          <a:xfrm>
            <a:off x="4106411" y="4620747"/>
            <a:ext cx="1270423" cy="1029238"/>
          </a:xfrm>
          <a:custGeom>
            <a:avLst/>
            <a:gdLst>
              <a:gd name="connsiteX0" fmla="*/ 1163973 w 1163973"/>
              <a:gd name="connsiteY0" fmla="*/ 1027651 h 1027651"/>
              <a:gd name="connsiteX1" fmla="*/ 1149292 w 1163973"/>
              <a:gd name="connsiteY1" fmla="*/ 0 h 1027651"/>
              <a:gd name="connsiteX2" fmla="*/ 0 w 1163973"/>
              <a:gd name="connsiteY2" fmla="*/ 524312 h 1027651"/>
              <a:gd name="connsiteX3" fmla="*/ 1163973 w 1163973"/>
              <a:gd name="connsiteY3" fmla="*/ 1027651 h 1027651"/>
              <a:gd name="connsiteX0" fmla="*/ 1268835 w 1268835"/>
              <a:gd name="connsiteY0" fmla="*/ 1027651 h 1027651"/>
              <a:gd name="connsiteX1" fmla="*/ 1254154 w 1268835"/>
              <a:gd name="connsiteY1" fmla="*/ 0 h 1027651"/>
              <a:gd name="connsiteX2" fmla="*/ 0 w 1268835"/>
              <a:gd name="connsiteY2" fmla="*/ 515923 h 1027651"/>
              <a:gd name="connsiteX3" fmla="*/ 1268835 w 1268835"/>
              <a:gd name="connsiteY3" fmla="*/ 1027651 h 1027651"/>
              <a:gd name="connsiteX0" fmla="*/ 1268835 w 1268835"/>
              <a:gd name="connsiteY0" fmla="*/ 1027651 h 1027651"/>
              <a:gd name="connsiteX1" fmla="*/ 1254154 w 1268835"/>
              <a:gd name="connsiteY1" fmla="*/ 0 h 1027651"/>
              <a:gd name="connsiteX2" fmla="*/ 0 w 1268835"/>
              <a:gd name="connsiteY2" fmla="*/ 515923 h 1027651"/>
              <a:gd name="connsiteX3" fmla="*/ 1268835 w 1268835"/>
              <a:gd name="connsiteY3" fmla="*/ 1027651 h 1027651"/>
              <a:gd name="connsiteX0" fmla="*/ 1268835 w 1268835"/>
              <a:gd name="connsiteY0" fmla="*/ 1027651 h 1027651"/>
              <a:gd name="connsiteX1" fmla="*/ 1254154 w 1268835"/>
              <a:gd name="connsiteY1" fmla="*/ 0 h 1027651"/>
              <a:gd name="connsiteX2" fmla="*/ 0 w 1268835"/>
              <a:gd name="connsiteY2" fmla="*/ 515923 h 1027651"/>
              <a:gd name="connsiteX3" fmla="*/ 1268835 w 1268835"/>
              <a:gd name="connsiteY3" fmla="*/ 1027651 h 1027651"/>
              <a:gd name="connsiteX0" fmla="*/ 1268835 w 1268835"/>
              <a:gd name="connsiteY0" fmla="*/ 1027651 h 1027651"/>
              <a:gd name="connsiteX1" fmla="*/ 1254154 w 1268835"/>
              <a:gd name="connsiteY1" fmla="*/ 0 h 1027651"/>
              <a:gd name="connsiteX2" fmla="*/ 0 w 1268835"/>
              <a:gd name="connsiteY2" fmla="*/ 515923 h 1027651"/>
              <a:gd name="connsiteX3" fmla="*/ 1268835 w 1268835"/>
              <a:gd name="connsiteY3" fmla="*/ 1027651 h 1027651"/>
              <a:gd name="connsiteX0" fmla="*/ 1268835 w 1268835"/>
              <a:gd name="connsiteY0" fmla="*/ 1027651 h 1027651"/>
              <a:gd name="connsiteX1" fmla="*/ 1254154 w 1268835"/>
              <a:gd name="connsiteY1" fmla="*/ 0 h 1027651"/>
              <a:gd name="connsiteX2" fmla="*/ 0 w 1268835"/>
              <a:gd name="connsiteY2" fmla="*/ 515923 h 1027651"/>
              <a:gd name="connsiteX3" fmla="*/ 1268835 w 1268835"/>
              <a:gd name="connsiteY3" fmla="*/ 1027651 h 1027651"/>
              <a:gd name="connsiteX0" fmla="*/ 1268835 w 1268835"/>
              <a:gd name="connsiteY0" fmla="*/ 1029238 h 1029238"/>
              <a:gd name="connsiteX1" fmla="*/ 1266854 w 1268835"/>
              <a:gd name="connsiteY1" fmla="*/ 0 h 1029238"/>
              <a:gd name="connsiteX2" fmla="*/ 0 w 1268835"/>
              <a:gd name="connsiteY2" fmla="*/ 517510 h 1029238"/>
              <a:gd name="connsiteX3" fmla="*/ 1268835 w 1268835"/>
              <a:gd name="connsiteY3" fmla="*/ 1029238 h 1029238"/>
              <a:gd name="connsiteX0" fmla="*/ 1270423 w 1270423"/>
              <a:gd name="connsiteY0" fmla="*/ 1029238 h 1029238"/>
              <a:gd name="connsiteX1" fmla="*/ 1266854 w 1270423"/>
              <a:gd name="connsiteY1" fmla="*/ 0 h 1029238"/>
              <a:gd name="connsiteX2" fmla="*/ 0 w 1270423"/>
              <a:gd name="connsiteY2" fmla="*/ 517510 h 1029238"/>
              <a:gd name="connsiteX3" fmla="*/ 1270423 w 1270423"/>
              <a:gd name="connsiteY3" fmla="*/ 1029238 h 102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423" h="1029238">
                <a:moveTo>
                  <a:pt x="1270423" y="1029238"/>
                </a:moveTo>
                <a:cubicBezTo>
                  <a:pt x="1269763" y="686159"/>
                  <a:pt x="1267514" y="343079"/>
                  <a:pt x="1266854" y="0"/>
                </a:cubicBezTo>
                <a:cubicBezTo>
                  <a:pt x="848803" y="171974"/>
                  <a:pt x="545599" y="422477"/>
                  <a:pt x="0" y="517510"/>
                </a:cubicBezTo>
                <a:cubicBezTo>
                  <a:pt x="553742" y="590228"/>
                  <a:pt x="847478" y="858662"/>
                  <a:pt x="1270423" y="10292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F3A99F4-F1A3-4A30-A09D-09DD59DFC568}"/>
              </a:ext>
            </a:extLst>
          </p:cNvPr>
          <p:cNvSpPr/>
          <p:nvPr/>
        </p:nvSpPr>
        <p:spPr>
          <a:xfrm>
            <a:off x="7816131" y="3011305"/>
            <a:ext cx="648879" cy="64887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C7D0EB-FFD2-439B-A043-7C90007D5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00" y="1269211"/>
            <a:ext cx="2109287" cy="419999"/>
          </a:xfrm>
        </p:spPr>
        <p:txBody>
          <a:bodyPr/>
          <a:lstStyle/>
          <a:p>
            <a:r>
              <a:rPr lang="en-GB" dirty="0"/>
              <a:t>Moving Surface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BF793A-5C9C-4ECF-A270-E2BFD7C7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MODEL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31B7E0-6D69-40E7-AD61-5A97863EB743}"/>
              </a:ext>
            </a:extLst>
          </p:cNvPr>
          <p:cNvSpPr/>
          <p:nvPr/>
        </p:nvSpPr>
        <p:spPr>
          <a:xfrm>
            <a:off x="1123369" y="2256376"/>
            <a:ext cx="804178" cy="8041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0BA9E6-15C8-48E1-9DDA-C4AAFA915903}"/>
              </a:ext>
            </a:extLst>
          </p:cNvPr>
          <p:cNvSpPr/>
          <p:nvPr/>
        </p:nvSpPr>
        <p:spPr>
          <a:xfrm>
            <a:off x="2854476" y="2844031"/>
            <a:ext cx="804178" cy="8041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A56831-94D8-4407-8A75-88C7715CAC33}"/>
              </a:ext>
            </a:extLst>
          </p:cNvPr>
          <p:cNvSpPr/>
          <p:nvPr/>
        </p:nvSpPr>
        <p:spPr>
          <a:xfrm>
            <a:off x="2429632" y="3246120"/>
            <a:ext cx="1367625" cy="18288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BA03C4-4DE7-45D4-9B6F-1EDADE5AADF4}"/>
              </a:ext>
            </a:extLst>
          </p:cNvPr>
          <p:cNvSpPr/>
          <p:nvPr/>
        </p:nvSpPr>
        <p:spPr>
          <a:xfrm>
            <a:off x="642859" y="3429000"/>
            <a:ext cx="7798241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C63B41-7D6E-4C9E-923B-32893114A321}"/>
              </a:ext>
            </a:extLst>
          </p:cNvPr>
          <p:cNvSpPr/>
          <p:nvPr/>
        </p:nvSpPr>
        <p:spPr>
          <a:xfrm>
            <a:off x="642859" y="3611879"/>
            <a:ext cx="7798241" cy="617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2F9698-6AE2-403A-93D0-E6F1AD3BBAEC}"/>
              </a:ext>
            </a:extLst>
          </p:cNvPr>
          <p:cNvSpPr/>
          <p:nvPr/>
        </p:nvSpPr>
        <p:spPr>
          <a:xfrm>
            <a:off x="4463074" y="3246120"/>
            <a:ext cx="1407197" cy="18288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5ECAAC-0F99-4A0F-B350-AA30629107AC}"/>
              </a:ext>
            </a:extLst>
          </p:cNvPr>
          <p:cNvSpPr/>
          <p:nvPr/>
        </p:nvSpPr>
        <p:spPr>
          <a:xfrm>
            <a:off x="1123369" y="4861462"/>
            <a:ext cx="552946" cy="55294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2FDD61-D5DA-4B5D-8492-20708D2FBC74}"/>
              </a:ext>
            </a:extLst>
          </p:cNvPr>
          <p:cNvSpPr/>
          <p:nvPr/>
        </p:nvSpPr>
        <p:spPr>
          <a:xfrm>
            <a:off x="2808522" y="4776978"/>
            <a:ext cx="721914" cy="7219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DA7528-3908-4D46-8052-67D09977D591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169479" y="4592758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A86281-42DC-4B7E-9719-8AA20466E587}"/>
              </a:ext>
            </a:extLst>
          </p:cNvPr>
          <p:cNvCxnSpPr>
            <a:cxnSpLocks/>
          </p:cNvCxnSpPr>
          <p:nvPr/>
        </p:nvCxnSpPr>
        <p:spPr>
          <a:xfrm flipV="1">
            <a:off x="3429949" y="4794252"/>
            <a:ext cx="100487" cy="937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AC34D9-792B-481F-BD37-0E398AF1CD0A}"/>
              </a:ext>
            </a:extLst>
          </p:cNvPr>
          <p:cNvCxnSpPr>
            <a:cxnSpLocks/>
          </p:cNvCxnSpPr>
          <p:nvPr/>
        </p:nvCxnSpPr>
        <p:spPr>
          <a:xfrm>
            <a:off x="3530436" y="5137935"/>
            <a:ext cx="11251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D209F3-9DB4-43B7-9F3D-5BDD728A40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82876" y="5505237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BF7B7F-F8F9-48F3-8C18-69D792C517D9}"/>
              </a:ext>
            </a:extLst>
          </p:cNvPr>
          <p:cNvCxnSpPr>
            <a:cxnSpLocks/>
          </p:cNvCxnSpPr>
          <p:nvPr/>
        </p:nvCxnSpPr>
        <p:spPr>
          <a:xfrm rot="8100000" flipV="1">
            <a:off x="3494912" y="5372292"/>
            <a:ext cx="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A7224B-A4FA-4424-816F-C198789802DE}"/>
              </a:ext>
            </a:extLst>
          </p:cNvPr>
          <p:cNvCxnSpPr>
            <a:cxnSpLocks/>
          </p:cNvCxnSpPr>
          <p:nvPr/>
        </p:nvCxnSpPr>
        <p:spPr>
          <a:xfrm flipH="1">
            <a:off x="2722276" y="5385133"/>
            <a:ext cx="185411" cy="2058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2F1650-EE4C-40A1-BDD7-CC46A0A92481}"/>
              </a:ext>
            </a:extLst>
          </p:cNvPr>
          <p:cNvCxnSpPr>
            <a:cxnSpLocks/>
          </p:cNvCxnSpPr>
          <p:nvPr/>
        </p:nvCxnSpPr>
        <p:spPr>
          <a:xfrm flipH="1" flipV="1">
            <a:off x="2707628" y="4705917"/>
            <a:ext cx="187041" cy="1830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F0E65AE-2D53-4E25-B73B-FE6032E4D79C}"/>
              </a:ext>
            </a:extLst>
          </p:cNvPr>
          <p:cNvSpPr/>
          <p:nvPr/>
        </p:nvSpPr>
        <p:spPr>
          <a:xfrm>
            <a:off x="5370580" y="4625689"/>
            <a:ext cx="504475" cy="1024495"/>
          </a:xfrm>
          <a:custGeom>
            <a:avLst/>
            <a:gdLst>
              <a:gd name="connsiteX0" fmla="*/ 0 w 504475"/>
              <a:gd name="connsiteY0" fmla="*/ 0 h 1024495"/>
              <a:gd name="connsiteX1" fmla="*/ 94768 w 504475"/>
              <a:gd name="connsiteY1" fmla="*/ 9553 h 1024495"/>
              <a:gd name="connsiteX2" fmla="*/ 504475 w 504475"/>
              <a:gd name="connsiteY2" fmla="*/ 512247 h 1024495"/>
              <a:gd name="connsiteX3" fmla="*/ 94768 w 504475"/>
              <a:gd name="connsiteY3" fmla="*/ 1014942 h 1024495"/>
              <a:gd name="connsiteX4" fmla="*/ 0 w 504475"/>
              <a:gd name="connsiteY4" fmla="*/ 1024495 h 102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75" h="1024495">
                <a:moveTo>
                  <a:pt x="0" y="0"/>
                </a:moveTo>
                <a:lnTo>
                  <a:pt x="94768" y="9553"/>
                </a:lnTo>
                <a:cubicBezTo>
                  <a:pt x="328587" y="57399"/>
                  <a:pt x="504475" y="264283"/>
                  <a:pt x="504475" y="512247"/>
                </a:cubicBezTo>
                <a:cubicBezTo>
                  <a:pt x="504475" y="760212"/>
                  <a:pt x="328587" y="967095"/>
                  <a:pt x="94768" y="1014942"/>
                </a:cubicBezTo>
                <a:lnTo>
                  <a:pt x="0" y="102449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51F36D-1906-4649-879D-BB1F90D3D563}"/>
              </a:ext>
            </a:extLst>
          </p:cNvPr>
          <p:cNvSpPr/>
          <p:nvPr/>
        </p:nvSpPr>
        <p:spPr>
          <a:xfrm>
            <a:off x="7179302" y="4762847"/>
            <a:ext cx="750176" cy="7501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30C62E-3DBF-4D81-BB36-E52F9522514C}"/>
              </a:ext>
            </a:extLst>
          </p:cNvPr>
          <p:cNvCxnSpPr>
            <a:cxnSpLocks/>
          </p:cNvCxnSpPr>
          <p:nvPr/>
        </p:nvCxnSpPr>
        <p:spPr>
          <a:xfrm flipV="1">
            <a:off x="5361935" y="4624816"/>
            <a:ext cx="0" cy="16943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0AD644-A2B8-4997-BBE6-DDA597642854}"/>
              </a:ext>
            </a:extLst>
          </p:cNvPr>
          <p:cNvCxnSpPr>
            <a:cxnSpLocks/>
          </p:cNvCxnSpPr>
          <p:nvPr/>
        </p:nvCxnSpPr>
        <p:spPr>
          <a:xfrm rot="2700000" flipV="1">
            <a:off x="5667023" y="4758122"/>
            <a:ext cx="0" cy="16943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37E0C1-78C9-4CBB-ACD2-2BFEF2634226}"/>
              </a:ext>
            </a:extLst>
          </p:cNvPr>
          <p:cNvCxnSpPr>
            <a:cxnSpLocks/>
          </p:cNvCxnSpPr>
          <p:nvPr/>
        </p:nvCxnSpPr>
        <p:spPr>
          <a:xfrm rot="5400000" flipV="1">
            <a:off x="5786426" y="5053279"/>
            <a:ext cx="0" cy="16943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0A194B-0957-4AAD-B8BF-55F6FE36A4E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74546" y="5483742"/>
            <a:ext cx="0" cy="16943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30009A-FFE8-428F-A31C-BEFEDC5A7C84}"/>
              </a:ext>
            </a:extLst>
          </p:cNvPr>
          <p:cNvCxnSpPr>
            <a:cxnSpLocks/>
          </p:cNvCxnSpPr>
          <p:nvPr/>
        </p:nvCxnSpPr>
        <p:spPr>
          <a:xfrm rot="8100000" flipV="1">
            <a:off x="5668269" y="5358599"/>
            <a:ext cx="0" cy="16943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774EE9-0CAB-4B70-8121-42A8F8808510}"/>
              </a:ext>
            </a:extLst>
          </p:cNvPr>
          <p:cNvCxnSpPr>
            <a:cxnSpLocks/>
          </p:cNvCxnSpPr>
          <p:nvPr/>
        </p:nvCxnSpPr>
        <p:spPr>
          <a:xfrm>
            <a:off x="5973165" y="4624816"/>
            <a:ext cx="0" cy="10262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BD6922-1E52-4E6E-A3CB-CA017023BA05}"/>
                  </a:ext>
                </a:extLst>
              </p:cNvPr>
              <p:cNvSpPr txBox="1"/>
              <p:nvPr/>
            </p:nvSpPr>
            <p:spPr>
              <a:xfrm>
                <a:off x="6091688" y="4999435"/>
                <a:ext cx="575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BD6922-1E52-4E6E-A3CB-CA017023B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88" y="4999435"/>
                <a:ext cx="575992" cy="276999"/>
              </a:xfrm>
              <a:prstGeom prst="rect">
                <a:avLst/>
              </a:prstGeom>
              <a:blipFill>
                <a:blip r:embed="rId2"/>
                <a:stretch>
                  <a:fillRect l="-8421" r="-1053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36A6137-950F-4E34-87B0-2C841228B093}"/>
              </a:ext>
            </a:extLst>
          </p:cNvPr>
          <p:cNvSpPr/>
          <p:nvPr/>
        </p:nvSpPr>
        <p:spPr>
          <a:xfrm>
            <a:off x="6257677" y="3258096"/>
            <a:ext cx="2183423" cy="16763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40EE4F7-40F4-4AA0-ADB4-DAC13474741A}"/>
              </a:ext>
            </a:extLst>
          </p:cNvPr>
          <p:cNvSpPr/>
          <p:nvPr/>
        </p:nvSpPr>
        <p:spPr>
          <a:xfrm>
            <a:off x="2689637" y="4782427"/>
            <a:ext cx="493546" cy="707799"/>
          </a:xfrm>
          <a:custGeom>
            <a:avLst/>
            <a:gdLst>
              <a:gd name="connsiteX0" fmla="*/ 493546 w 493546"/>
              <a:gd name="connsiteY0" fmla="*/ 707799 h 707799"/>
              <a:gd name="connsiteX1" fmla="*/ 485894 w 493546"/>
              <a:gd name="connsiteY1" fmla="*/ 0 h 707799"/>
              <a:gd name="connsiteX2" fmla="*/ 0 w 493546"/>
              <a:gd name="connsiteY2" fmla="*/ 351986 h 707799"/>
              <a:gd name="connsiteX3" fmla="*/ 493546 w 493546"/>
              <a:gd name="connsiteY3" fmla="*/ 707799 h 707799"/>
              <a:gd name="connsiteX0" fmla="*/ 493546 w 493546"/>
              <a:gd name="connsiteY0" fmla="*/ 707799 h 707799"/>
              <a:gd name="connsiteX1" fmla="*/ 485894 w 493546"/>
              <a:gd name="connsiteY1" fmla="*/ 0 h 707799"/>
              <a:gd name="connsiteX2" fmla="*/ 0 w 493546"/>
              <a:gd name="connsiteY2" fmla="*/ 351986 h 707799"/>
              <a:gd name="connsiteX3" fmla="*/ 493546 w 493546"/>
              <a:gd name="connsiteY3" fmla="*/ 707799 h 707799"/>
              <a:gd name="connsiteX0" fmla="*/ 493546 w 493546"/>
              <a:gd name="connsiteY0" fmla="*/ 707799 h 707799"/>
              <a:gd name="connsiteX1" fmla="*/ 485894 w 493546"/>
              <a:gd name="connsiteY1" fmla="*/ 0 h 707799"/>
              <a:gd name="connsiteX2" fmla="*/ 0 w 493546"/>
              <a:gd name="connsiteY2" fmla="*/ 351986 h 707799"/>
              <a:gd name="connsiteX3" fmla="*/ 493546 w 493546"/>
              <a:gd name="connsiteY3" fmla="*/ 707799 h 70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546" h="707799">
                <a:moveTo>
                  <a:pt x="493546" y="707799"/>
                </a:moveTo>
                <a:cubicBezTo>
                  <a:pt x="490995" y="471866"/>
                  <a:pt x="488445" y="235933"/>
                  <a:pt x="485894" y="0"/>
                </a:cubicBezTo>
                <a:cubicBezTo>
                  <a:pt x="323929" y="117329"/>
                  <a:pt x="392153" y="-138406"/>
                  <a:pt x="0" y="351986"/>
                </a:cubicBezTo>
                <a:cubicBezTo>
                  <a:pt x="369303" y="834127"/>
                  <a:pt x="329031" y="589195"/>
                  <a:pt x="493546" y="7077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CFC292-1E81-408F-884A-28D3C0D8FD2C}"/>
              </a:ext>
            </a:extLst>
          </p:cNvPr>
          <p:cNvCxnSpPr>
            <a:cxnSpLocks/>
          </p:cNvCxnSpPr>
          <p:nvPr/>
        </p:nvCxnSpPr>
        <p:spPr>
          <a:xfrm flipH="1">
            <a:off x="2256044" y="5136816"/>
            <a:ext cx="4335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007C670-3BAE-4DD9-8F57-C1DE44CFAC31}"/>
              </a:ext>
            </a:extLst>
          </p:cNvPr>
          <p:cNvCxnSpPr>
            <a:cxnSpLocks/>
          </p:cNvCxnSpPr>
          <p:nvPr/>
        </p:nvCxnSpPr>
        <p:spPr>
          <a:xfrm flipH="1">
            <a:off x="4647618" y="5368258"/>
            <a:ext cx="185411" cy="2058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F5BBB83-744D-4D91-9E20-BAB7BDB55E9D}"/>
              </a:ext>
            </a:extLst>
          </p:cNvPr>
          <p:cNvCxnSpPr>
            <a:cxnSpLocks/>
          </p:cNvCxnSpPr>
          <p:nvPr/>
        </p:nvCxnSpPr>
        <p:spPr>
          <a:xfrm flipH="1" flipV="1">
            <a:off x="4632970" y="4689042"/>
            <a:ext cx="187041" cy="1830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EBD9C40-5044-43DF-BFC4-31115FD3BF1B}"/>
              </a:ext>
            </a:extLst>
          </p:cNvPr>
          <p:cNvCxnSpPr>
            <a:cxnSpLocks/>
          </p:cNvCxnSpPr>
          <p:nvPr/>
        </p:nvCxnSpPr>
        <p:spPr>
          <a:xfrm flipH="1">
            <a:off x="4181386" y="5119941"/>
            <a:ext cx="4335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51AA6F73-A91A-410F-AA3A-C7AB6455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16BB-831F-4E6C-A48A-463171CB00D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16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72451-6F02-4407-87C5-4A40E08C8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00" y="1269211"/>
            <a:ext cx="1054659" cy="419999"/>
          </a:xfrm>
        </p:spPr>
        <p:txBody>
          <a:bodyPr/>
          <a:lstStyle/>
          <a:p>
            <a:r>
              <a:rPr lang="en-GB" dirty="0"/>
              <a:t>Radius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BEED44-5A7F-4A2A-9E05-505FC9BC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MODEL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0D841-282B-48B0-BFED-E837CB1B9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22" y="1593656"/>
            <a:ext cx="4153378" cy="4730944"/>
          </a:xfrm>
          <a:prstGeom prst="rect">
            <a:avLst/>
          </a:prstGeom>
        </p:spPr>
      </p:pic>
      <p:sp>
        <p:nvSpPr>
          <p:cNvPr id="6" name="Partial Circle 5">
            <a:extLst>
              <a:ext uri="{FF2B5EF4-FFF2-40B4-BE49-F238E27FC236}">
                <a16:creationId xmlns:a16="http://schemas.microsoft.com/office/drawing/2014/main" id="{7645E58A-5064-4E75-B3AA-F755D5BB6099}"/>
              </a:ext>
            </a:extLst>
          </p:cNvPr>
          <p:cNvSpPr/>
          <p:nvPr/>
        </p:nvSpPr>
        <p:spPr>
          <a:xfrm>
            <a:off x="7321865" y="3676949"/>
            <a:ext cx="564357" cy="564357"/>
          </a:xfrm>
          <a:prstGeom prst="pie">
            <a:avLst>
              <a:gd name="adj1" fmla="val 16151295"/>
              <a:gd name="adj2" fmla="val 5379356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3BFA0B06-2814-4E06-8D1C-EED787C7BF8F}"/>
              </a:ext>
            </a:extLst>
          </p:cNvPr>
          <p:cNvSpPr/>
          <p:nvPr/>
        </p:nvSpPr>
        <p:spPr>
          <a:xfrm>
            <a:off x="6673844" y="3676948"/>
            <a:ext cx="1860075" cy="564357"/>
          </a:xfrm>
          <a:prstGeom prst="pie">
            <a:avLst>
              <a:gd name="adj1" fmla="val 5373223"/>
              <a:gd name="adj2" fmla="val 16140900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EE8B9-512D-442C-8052-B9B12D252623}"/>
              </a:ext>
            </a:extLst>
          </p:cNvPr>
          <p:cNvSpPr txBox="1"/>
          <p:nvPr/>
        </p:nvSpPr>
        <p:spPr>
          <a:xfrm>
            <a:off x="5674783" y="4383095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40EF5-9A2D-43E8-B47F-D2A85B1F9DCB}"/>
              </a:ext>
            </a:extLst>
          </p:cNvPr>
          <p:cNvSpPr txBox="1"/>
          <p:nvPr/>
        </p:nvSpPr>
        <p:spPr>
          <a:xfrm>
            <a:off x="7495727" y="3101444"/>
            <a:ext cx="122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7D98B-4463-4A6B-B037-477C51049FD0}"/>
                  </a:ext>
                </a:extLst>
              </p:cNvPr>
              <p:cNvSpPr txBox="1"/>
              <p:nvPr/>
            </p:nvSpPr>
            <p:spPr>
              <a:xfrm>
                <a:off x="381440" y="2159629"/>
                <a:ext cx="3701398" cy="606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𝐿𝐺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sSup>
                                        <m:sSup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7D98B-4463-4A6B-B037-477C51049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0" y="2159629"/>
                <a:ext cx="3701398" cy="606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3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D0376E-ECB2-4BEA-B095-42E46DB1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791F6-F74D-4BC2-8EB7-5CACEC228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6227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705FBDD-507A-4E63-918F-F874CE3A4DF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54400" y="1269211"/>
                <a:ext cx="3453057" cy="419999"/>
              </a:xfrm>
            </p:spPr>
            <p:txBody>
              <a:bodyPr/>
              <a:lstStyle/>
              <a:p>
                <a:r>
                  <a:rPr lang="en-GB" dirty="0"/>
                  <a:t>Velocity of the Surface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705FBDD-507A-4E63-918F-F874CE3A4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54400" y="1269211"/>
                <a:ext cx="3453057" cy="419999"/>
              </a:xfrm>
              <a:blipFill>
                <a:blip r:embed="rId2"/>
                <a:stretch>
                  <a:fillRect l="-1399" t="-26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C8AA739-B7CF-47CA-A12F-6987838C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342000"/>
            <a:ext cx="4570493" cy="925200"/>
          </a:xfrm>
        </p:spPr>
        <p:txBody>
          <a:bodyPr/>
          <a:lstStyle/>
          <a:p>
            <a:r>
              <a:rPr lang="en-GB" dirty="0"/>
              <a:t>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5CA700-34EC-4F3C-B1AB-DFBA77A8BA85}"/>
                  </a:ext>
                </a:extLst>
              </p:cNvPr>
              <p:cNvSpPr txBox="1"/>
              <p:nvPr/>
            </p:nvSpPr>
            <p:spPr>
              <a:xfrm>
                <a:off x="554400" y="1944094"/>
                <a:ext cx="2215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&lt;17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5CA700-34EC-4F3C-B1AB-DFBA77A8B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0" y="1944094"/>
                <a:ext cx="2215094" cy="276999"/>
              </a:xfrm>
              <a:prstGeom prst="rect">
                <a:avLst/>
              </a:prstGeom>
              <a:blipFill>
                <a:blip r:embed="rId3"/>
                <a:stretch>
                  <a:fillRect l="-2204" t="-175556" r="-26171" b="-2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B35BE53-C048-45C5-A380-9E52BD3B25F7}"/>
              </a:ext>
            </a:extLst>
          </p:cNvPr>
          <p:cNvSpPr txBox="1"/>
          <p:nvPr/>
        </p:nvSpPr>
        <p:spPr>
          <a:xfrm>
            <a:off x="3293159" y="189792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paper [1]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BB791-4BBA-47CD-B6A6-A0971B8F51B0}"/>
              </a:ext>
            </a:extLst>
          </p:cNvPr>
          <p:cNvSpPr txBox="1"/>
          <p:nvPr/>
        </p:nvSpPr>
        <p:spPr>
          <a:xfrm>
            <a:off x="554400" y="2310727"/>
            <a:ext cx="726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try to focus on the boundary velocities when creating phase diagrams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3A165F2C-CF54-429F-968E-D50094BCC7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400" y="2879329"/>
                <a:ext cx="3095249" cy="41999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Velocity of the Drop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3A165F2C-CF54-429F-968E-D50094BCC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0" y="2879329"/>
                <a:ext cx="3095249" cy="419999"/>
              </a:xfrm>
              <a:prstGeom prst="rect">
                <a:avLst/>
              </a:prstGeom>
              <a:blipFill>
                <a:blip r:embed="rId4"/>
                <a:stretch>
                  <a:fillRect l="-1556" t="-2667" b="-16000"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7606C3-7918-4646-84AF-A16056639E51}"/>
              </a:ext>
            </a:extLst>
          </p:cNvPr>
          <p:cNvSpPr txBox="1"/>
          <p:nvPr/>
        </p:nvSpPr>
        <p:spPr>
          <a:xfrm>
            <a:off x="554399" y="3429000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Change initial height of the drop (pipette) – free fall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FB1882-4CE2-4E75-BCFE-6236074735DE}"/>
                  </a:ext>
                </a:extLst>
              </p:cNvPr>
              <p:cNvSpPr txBox="1"/>
              <p:nvPr/>
            </p:nvSpPr>
            <p:spPr>
              <a:xfrm>
                <a:off x="554399" y="3887966"/>
                <a:ext cx="1190134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FB1882-4CE2-4E75-BCFE-623607473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9" y="3887966"/>
                <a:ext cx="1190134" cy="335413"/>
              </a:xfrm>
              <a:prstGeom prst="rect">
                <a:avLst/>
              </a:prstGeom>
              <a:blipFill>
                <a:blip r:embed="rId5"/>
                <a:stretch>
                  <a:fillRect l="-2564" r="-6667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EBED3D5-97D3-4938-884B-AA5A4E90EB3A}"/>
              </a:ext>
            </a:extLst>
          </p:cNvPr>
          <p:cNvSpPr txBox="1">
            <a:spLocks/>
          </p:cNvSpPr>
          <p:nvPr/>
        </p:nvSpPr>
        <p:spPr>
          <a:xfrm>
            <a:off x="554399" y="4395066"/>
            <a:ext cx="3278130" cy="419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Wettability of the Surface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8061ED-CC9B-462D-BEA4-C8A0BA8493D0}"/>
              </a:ext>
            </a:extLst>
          </p:cNvPr>
          <p:cNvSpPr txBox="1"/>
          <p:nvPr/>
        </p:nvSpPr>
        <p:spPr>
          <a:xfrm>
            <a:off x="554398" y="4977734"/>
            <a:ext cx="87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Use variety of different surfaces and determine wettability by measing contact angle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for stationary surface for particular liquid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01C5E3-5E44-4ED7-9297-1FE730738617}"/>
                  </a:ext>
                </a:extLst>
              </p:cNvPr>
              <p:cNvSpPr txBox="1"/>
              <p:nvPr/>
            </p:nvSpPr>
            <p:spPr>
              <a:xfrm>
                <a:off x="554398" y="5726675"/>
                <a:ext cx="3950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Hydrophilic – Stainless Steel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40°</m:t>
                    </m:r>
                  </m:oMath>
                </a14:m>
                <a:endParaRPr lang="en-GB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01C5E3-5E44-4ED7-9297-1FE730738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8" y="5726675"/>
                <a:ext cx="3950440" cy="369332"/>
              </a:xfrm>
              <a:prstGeom prst="rect">
                <a:avLst/>
              </a:prstGeom>
              <a:blipFill>
                <a:blip r:embed="rId6"/>
                <a:stretch>
                  <a:fillRect l="-13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DA8263-870E-49DA-8A39-5FD2BD8C1B27}"/>
                  </a:ext>
                </a:extLst>
              </p:cNvPr>
              <p:cNvSpPr txBox="1"/>
              <p:nvPr/>
            </p:nvSpPr>
            <p:spPr>
              <a:xfrm>
                <a:off x="554398" y="6185641"/>
                <a:ext cx="3326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Hydrophobic – Teflon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110°</m:t>
                    </m:r>
                  </m:oMath>
                </a14:m>
                <a:endParaRPr lang="en-GB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DA8263-870E-49DA-8A39-5FD2BD8C1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8" y="6185641"/>
                <a:ext cx="3326552" cy="369332"/>
              </a:xfrm>
              <a:prstGeom prst="rect">
                <a:avLst/>
              </a:prstGeom>
              <a:blipFill>
                <a:blip r:embed="rId7"/>
                <a:stretch>
                  <a:fillRect l="-164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87D5237-4E8B-4665-8241-42555FEE787D}"/>
              </a:ext>
            </a:extLst>
          </p:cNvPr>
          <p:cNvSpPr txBox="1"/>
          <p:nvPr/>
        </p:nvSpPr>
        <p:spPr>
          <a:xfrm>
            <a:off x="5348243" y="5726675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Use impregnation spray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28944-A820-4A54-A23B-4FAD96EDC199}"/>
              </a:ext>
            </a:extLst>
          </p:cNvPr>
          <p:cNvSpPr txBox="1"/>
          <p:nvPr/>
        </p:nvSpPr>
        <p:spPr>
          <a:xfrm>
            <a:off x="5641120" y="457571"/>
            <a:ext cx="3252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H.Almohammadi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A.Amirifazli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 ‘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Understanign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the drop impact onto a moving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hzdrophilic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and hydrophobic surfaces’, Department of Mechanical Engineering, York University, Toronto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EF0AF-3BC1-443D-9921-7284790C8095}"/>
              </a:ext>
            </a:extLst>
          </p:cNvPr>
          <p:cNvSpPr txBox="1"/>
          <p:nvPr/>
        </p:nvSpPr>
        <p:spPr>
          <a:xfrm>
            <a:off x="5348243" y="455560"/>
            <a:ext cx="356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/>
      <p:bldP spid="6" grpId="0"/>
      <p:bldP spid="7" grpId="0"/>
      <p:bldP spid="8" grpId="0" animBg="1"/>
      <p:bldP spid="10" grpId="0"/>
      <p:bldP spid="11" grpId="0"/>
      <p:bldP spid="13" grpId="0" animBg="1"/>
      <p:bldP spid="15" grpId="0"/>
      <p:bldP spid="17" grpId="0"/>
      <p:bldP spid="19" grpId="0"/>
      <p:bldP spid="4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705FBDD-507A-4E63-918F-F874CE3A4DF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54400" y="1269211"/>
                <a:ext cx="2538657" cy="419999"/>
              </a:xfrm>
            </p:spPr>
            <p:txBody>
              <a:bodyPr/>
              <a:lstStyle/>
              <a:p>
                <a:r>
                  <a:rPr lang="en-GB" dirty="0"/>
                  <a:t>Surface Tension -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705FBDD-507A-4E63-918F-F874CE3A4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54400" y="1269211"/>
                <a:ext cx="2538657" cy="419999"/>
              </a:xfrm>
              <a:blipFill>
                <a:blip r:embed="rId2"/>
                <a:stretch>
                  <a:fillRect l="-1896" t="-26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C8AA739-B7CF-47CA-A12F-6987838C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5BE53-C048-45C5-A380-9E52BD3B25F7}"/>
              </a:ext>
            </a:extLst>
          </p:cNvPr>
          <p:cNvSpPr txBox="1"/>
          <p:nvPr/>
        </p:nvSpPr>
        <p:spPr>
          <a:xfrm>
            <a:off x="7459642" y="333721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paper [1]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2C009-0D8A-48ED-A66A-312A0D01C19F}"/>
              </a:ext>
            </a:extLst>
          </p:cNvPr>
          <p:cNvSpPr txBox="1"/>
          <p:nvPr/>
        </p:nvSpPr>
        <p:spPr>
          <a:xfrm>
            <a:off x="554400" y="1777992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Use detergent to change surface tension of the water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F440A-162F-454D-828B-478E313520BA}"/>
              </a:ext>
            </a:extLst>
          </p:cNvPr>
          <p:cNvSpPr txBox="1"/>
          <p:nvPr/>
        </p:nvSpPr>
        <p:spPr>
          <a:xfrm>
            <a:off x="1024852" y="2147324"/>
            <a:ext cx="6078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dynamic viscosity and density should not be affected significantly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1">
                <a:extLst>
                  <a:ext uri="{FF2B5EF4-FFF2-40B4-BE49-F238E27FC236}">
                    <a16:creationId xmlns:a16="http://schemas.microsoft.com/office/drawing/2014/main" id="{C697E474-A8F1-4980-A145-19D85216F9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399" y="2730567"/>
                <a:ext cx="2816954" cy="41999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Dynamic Viscosity -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 Placeholder 1">
                <a:extLst>
                  <a:ext uri="{FF2B5EF4-FFF2-40B4-BE49-F238E27FC236}">
                    <a16:creationId xmlns:a16="http://schemas.microsoft.com/office/drawing/2014/main" id="{C697E474-A8F1-4980-A145-19D85216F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9" y="2730567"/>
                <a:ext cx="2816954" cy="419999"/>
              </a:xfrm>
              <a:prstGeom prst="rect">
                <a:avLst/>
              </a:prstGeom>
              <a:blipFill>
                <a:blip r:embed="rId3"/>
                <a:stretch>
                  <a:fillRect l="-1709" t="-2667" b="-14667"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D34C2C9F-23DE-4417-A9E8-4F126E25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99" y="3782866"/>
            <a:ext cx="7029185" cy="21489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1AC330-774F-49CB-8C80-80BB733AD374}"/>
              </a:ext>
            </a:extLst>
          </p:cNvPr>
          <p:cNvSpPr txBox="1"/>
          <p:nvPr/>
        </p:nvSpPr>
        <p:spPr>
          <a:xfrm>
            <a:off x="554399" y="3338103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Use glycerol to effectively change dynamic viscosity of the water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/>
      <p:bldP spid="4" grpId="0"/>
      <p:bldP spid="9" grpId="0"/>
      <p:bldP spid="18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9A404D-B486-495E-AC04-5EA1A416E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00" y="1269211"/>
            <a:ext cx="3437155" cy="419999"/>
          </a:xfrm>
        </p:spPr>
        <p:txBody>
          <a:bodyPr/>
          <a:lstStyle/>
          <a:p>
            <a:r>
              <a:rPr lang="en-GB" dirty="0"/>
              <a:t>Statistical Phase Diagrams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15984-F927-499C-898D-6E26EE21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342000"/>
            <a:ext cx="4478776" cy="925200"/>
          </a:xfrm>
        </p:spPr>
        <p:txBody>
          <a:bodyPr/>
          <a:lstStyle/>
          <a:p>
            <a:r>
              <a:rPr lang="en-GB" dirty="0"/>
              <a:t>EXPERIMENTS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DD0559-8E99-47D3-81D7-38C947B9A98C}"/>
              </a:ext>
            </a:extLst>
          </p:cNvPr>
          <p:cNvCxnSpPr/>
          <p:nvPr/>
        </p:nvCxnSpPr>
        <p:spPr>
          <a:xfrm>
            <a:off x="1073426" y="5581816"/>
            <a:ext cx="47071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A2F927-B4FD-468C-B240-F7FF9C8BAF50}"/>
              </a:ext>
            </a:extLst>
          </p:cNvPr>
          <p:cNvCxnSpPr>
            <a:cxnSpLocks/>
          </p:cNvCxnSpPr>
          <p:nvPr/>
        </p:nvCxnSpPr>
        <p:spPr>
          <a:xfrm flipV="1">
            <a:off x="1073426" y="2043485"/>
            <a:ext cx="0" cy="3538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38350C-F37D-426E-9F7F-C0F5541CE3C4}"/>
                  </a:ext>
                </a:extLst>
              </p:cNvPr>
              <p:cNvSpPr txBox="1"/>
              <p:nvPr/>
            </p:nvSpPr>
            <p:spPr>
              <a:xfrm>
                <a:off x="2268228" y="5726827"/>
                <a:ext cx="2303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𝑆𝑢𝑟𝑓𝑎𝑐𝑒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𝑉𝑒𝑙𝑜𝑐𝑖𝑡𝑦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38350C-F37D-426E-9F7F-C0F5541CE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28" y="5726827"/>
                <a:ext cx="2303772" cy="276999"/>
              </a:xfrm>
              <a:prstGeom prst="rect">
                <a:avLst/>
              </a:prstGeom>
              <a:blipFill>
                <a:blip r:embed="rId2"/>
                <a:stretch>
                  <a:fillRect l="-3175" t="-2174" r="-79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2CD6DE-79C6-4847-A02E-807FD1B9326A}"/>
                  </a:ext>
                </a:extLst>
              </p:cNvPr>
              <p:cNvSpPr txBox="1"/>
              <p:nvPr/>
            </p:nvSpPr>
            <p:spPr>
              <a:xfrm rot="16200000">
                <a:off x="-333183" y="3674151"/>
                <a:ext cx="20521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𝐷𝑟𝑜𝑝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𝑉𝑒𝑙𝑜𝑐𝑖𝑡𝑦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2CD6DE-79C6-4847-A02E-807FD1B9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33183" y="3674151"/>
                <a:ext cx="2052165" cy="276999"/>
              </a:xfrm>
              <a:prstGeom prst="rect">
                <a:avLst/>
              </a:prstGeom>
              <a:blipFill>
                <a:blip r:embed="rId3"/>
                <a:stretch>
                  <a:fillRect l="-2222" r="-35556" b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EEC1809-A441-403D-88E8-42E908F3FD5B}"/>
              </a:ext>
            </a:extLst>
          </p:cNvPr>
          <p:cNvSpPr txBox="1"/>
          <p:nvPr/>
        </p:nvSpPr>
        <p:spPr>
          <a:xfrm>
            <a:off x="5929133" y="2043485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27219F-57AB-4180-9B7F-CB42A447D1BE}"/>
              </a:ext>
            </a:extLst>
          </p:cNvPr>
          <p:cNvSpPr txBox="1"/>
          <p:nvPr/>
        </p:nvSpPr>
        <p:spPr>
          <a:xfrm>
            <a:off x="5929133" y="2412817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attached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5FE34E-9B6A-4510-853A-80DBB2943F92}"/>
              </a:ext>
            </a:extLst>
          </p:cNvPr>
          <p:cNvSpPr txBox="1"/>
          <p:nvPr/>
        </p:nvSpPr>
        <p:spPr>
          <a:xfrm>
            <a:off x="5929133" y="278214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splashed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358120-A318-48B7-BFF3-649FD6B0E068}"/>
              </a:ext>
            </a:extLst>
          </p:cNvPr>
          <p:cNvSpPr/>
          <p:nvPr/>
        </p:nvSpPr>
        <p:spPr>
          <a:xfrm>
            <a:off x="1140525" y="4410928"/>
            <a:ext cx="871151" cy="1081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277799-5A67-4B95-9697-92BDF5CAB025}"/>
              </a:ext>
            </a:extLst>
          </p:cNvPr>
          <p:cNvSpPr/>
          <p:nvPr/>
        </p:nvSpPr>
        <p:spPr>
          <a:xfrm>
            <a:off x="1140526" y="3429000"/>
            <a:ext cx="322514" cy="12622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B43C70-1435-4AC2-BDB3-4B40A4153BF4}"/>
              </a:ext>
            </a:extLst>
          </p:cNvPr>
          <p:cNvSpPr/>
          <p:nvPr/>
        </p:nvSpPr>
        <p:spPr>
          <a:xfrm>
            <a:off x="1140525" y="2166706"/>
            <a:ext cx="322514" cy="12622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E19269-843B-4760-BF56-5A47C6A7D561}"/>
              </a:ext>
            </a:extLst>
          </p:cNvPr>
          <p:cNvSpPr/>
          <p:nvPr/>
        </p:nvSpPr>
        <p:spPr>
          <a:xfrm>
            <a:off x="1463039" y="2166706"/>
            <a:ext cx="322514" cy="9408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B9DC3F-C0EA-4055-9B83-7766E575978B}"/>
              </a:ext>
            </a:extLst>
          </p:cNvPr>
          <p:cNvSpPr/>
          <p:nvPr/>
        </p:nvSpPr>
        <p:spPr>
          <a:xfrm>
            <a:off x="1785553" y="2164655"/>
            <a:ext cx="3828048" cy="369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30806F-C0CF-4B59-B245-5CB424A4C409}"/>
              </a:ext>
            </a:extLst>
          </p:cNvPr>
          <p:cNvSpPr/>
          <p:nvPr/>
        </p:nvSpPr>
        <p:spPr>
          <a:xfrm>
            <a:off x="2775004" y="4953661"/>
            <a:ext cx="2838596" cy="54261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AF4C73-8BAE-4F3B-A9E6-D00883B3C312}"/>
              </a:ext>
            </a:extLst>
          </p:cNvPr>
          <p:cNvSpPr/>
          <p:nvPr/>
        </p:nvSpPr>
        <p:spPr>
          <a:xfrm>
            <a:off x="2011675" y="4953662"/>
            <a:ext cx="763329" cy="5385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061842-5706-419B-B254-DEA67084AE71}"/>
              </a:ext>
            </a:extLst>
          </p:cNvPr>
          <p:cNvSpPr/>
          <p:nvPr/>
        </p:nvSpPr>
        <p:spPr>
          <a:xfrm>
            <a:off x="1459549" y="2528799"/>
            <a:ext cx="4150561" cy="13211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4D5426-96BE-43D5-8398-FC9D0EB1ED01}"/>
              </a:ext>
            </a:extLst>
          </p:cNvPr>
          <p:cNvSpPr/>
          <p:nvPr/>
        </p:nvSpPr>
        <p:spPr>
          <a:xfrm>
            <a:off x="2011674" y="4414963"/>
            <a:ext cx="3601926" cy="54261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48FFA3-CECF-4B37-AF3A-964F67644DE5}"/>
              </a:ext>
            </a:extLst>
          </p:cNvPr>
          <p:cNvSpPr/>
          <p:nvPr/>
        </p:nvSpPr>
        <p:spPr>
          <a:xfrm>
            <a:off x="1463039" y="3842026"/>
            <a:ext cx="4150561" cy="5768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3931996-F0A7-4EC6-B3B0-DF20C245AEE2}"/>
              </a:ext>
            </a:extLst>
          </p:cNvPr>
          <p:cNvSpPr/>
          <p:nvPr/>
        </p:nvSpPr>
        <p:spPr>
          <a:xfrm>
            <a:off x="2268228" y="4603805"/>
            <a:ext cx="871151" cy="833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F12AB0-5437-456B-BD4A-B0EFA353B56A}"/>
              </a:ext>
            </a:extLst>
          </p:cNvPr>
          <p:cNvSpPr/>
          <p:nvPr/>
        </p:nvSpPr>
        <p:spPr>
          <a:xfrm>
            <a:off x="1188720" y="3040148"/>
            <a:ext cx="163508" cy="8098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B6888BE-8C08-4272-9A8A-C6371BC99133}"/>
              </a:ext>
            </a:extLst>
          </p:cNvPr>
          <p:cNvSpPr/>
          <p:nvPr/>
        </p:nvSpPr>
        <p:spPr>
          <a:xfrm>
            <a:off x="5010294" y="3389002"/>
            <a:ext cx="489005" cy="8098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F6B0351-23E8-429D-8EA1-2454E6DD3139}"/>
              </a:ext>
            </a:extLst>
          </p:cNvPr>
          <p:cNvSpPr/>
          <p:nvPr/>
        </p:nvSpPr>
        <p:spPr>
          <a:xfrm>
            <a:off x="1408352" y="3532366"/>
            <a:ext cx="278801" cy="5733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229314-F273-41E6-A54F-DF930B71AA2F}"/>
              </a:ext>
            </a:extLst>
          </p:cNvPr>
          <p:cNvSpPr txBox="1"/>
          <p:nvPr/>
        </p:nvSpPr>
        <p:spPr>
          <a:xfrm>
            <a:off x="371142" y="6214685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always provide analysis of the statistical phase diagram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A04F77D4-634C-4417-9285-079B05F4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16BB-831F-4E6C-A48A-463171CB00DE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61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19" grpId="0" animBg="1"/>
      <p:bldP spid="21" grpId="0" animBg="1"/>
      <p:bldP spid="23" grpId="0" animBg="1"/>
      <p:bldP spid="25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4" grpId="0" animBg="1"/>
      <p:bldP spid="46" grpId="0" animBg="1"/>
      <p:bldP spid="48" grpId="0" animBg="1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401CC-137A-47DE-ADCA-775C41FA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dirty="0"/>
              <a:t>EXPECTATIONS</a:t>
            </a:r>
            <a:endParaRPr lang="en-US" sz="8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F47C5-85C8-4E35-B619-1F0864391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8210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787E94-D2C3-4E24-88E0-9F19AED2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342000"/>
            <a:ext cx="5154637" cy="925200"/>
          </a:xfrm>
        </p:spPr>
        <p:txBody>
          <a:bodyPr/>
          <a:lstStyle/>
          <a:p>
            <a:r>
              <a:rPr lang="en-GB" dirty="0"/>
              <a:t>EXPECTATIONS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EA710-4B2A-43E4-89FD-CAB1EC435F6D}"/>
              </a:ext>
            </a:extLst>
          </p:cNvPr>
          <p:cNvSpPr txBox="1"/>
          <p:nvPr/>
        </p:nvSpPr>
        <p:spPr>
          <a:xfrm>
            <a:off x="554400" y="1267200"/>
            <a:ext cx="356188" cy="4616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3235A-1B17-4773-93C2-85D6CA473F45}"/>
              </a:ext>
            </a:extLst>
          </p:cNvPr>
          <p:cNvSpPr txBox="1"/>
          <p:nvPr/>
        </p:nvSpPr>
        <p:spPr>
          <a:xfrm>
            <a:off x="1116423" y="1267200"/>
            <a:ext cx="2015295" cy="4616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BEGINNERS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E79DF-7B7F-4193-A107-11B638FAB218}"/>
                  </a:ext>
                </a:extLst>
              </p:cNvPr>
              <p:cNvSpPr txBox="1"/>
              <p:nvPr/>
            </p:nvSpPr>
            <p:spPr>
              <a:xfrm>
                <a:off x="554400" y="2007734"/>
                <a:ext cx="7654660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Change all parameters in the section EXPERIMENTS systematically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Velocity of the surface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Velocity of the droplet (height of the pipette)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Surface tension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Dynamic viscosity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Material of the surface (wettability)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 of the droplet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Quantify wettability (by measing contact angle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Create statistical phase diagrams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Provide qualitative explanation behind behaviour of the droplet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(Why?)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Ability to control size of the droplets (good pipette)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Uncertainties in the measurement (essential for this problem)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 experiment is certainly not sufficient for overall understanding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Always provide proofs of your ideas of explanation (HFR video)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E79DF-7B7F-4193-A107-11B638FAB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0" y="2007734"/>
                <a:ext cx="7654660" cy="3754874"/>
              </a:xfrm>
              <a:prstGeom prst="rect">
                <a:avLst/>
              </a:prstGeom>
              <a:blipFill>
                <a:blip r:embed="rId2"/>
                <a:stretch>
                  <a:fillRect l="-557" t="-812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26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787E94-D2C3-4E24-88E0-9F19AED2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342000"/>
            <a:ext cx="5154637" cy="925200"/>
          </a:xfrm>
        </p:spPr>
        <p:txBody>
          <a:bodyPr/>
          <a:lstStyle/>
          <a:p>
            <a:r>
              <a:rPr lang="en-GB" dirty="0"/>
              <a:t>EXPECTATIONS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EA710-4B2A-43E4-89FD-CAB1EC435F6D}"/>
              </a:ext>
            </a:extLst>
          </p:cNvPr>
          <p:cNvSpPr txBox="1"/>
          <p:nvPr/>
        </p:nvSpPr>
        <p:spPr>
          <a:xfrm>
            <a:off x="554400" y="1267200"/>
            <a:ext cx="356188" cy="4616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3235A-1B17-4773-93C2-85D6CA473F45}"/>
              </a:ext>
            </a:extLst>
          </p:cNvPr>
          <p:cNvSpPr txBox="1"/>
          <p:nvPr/>
        </p:nvSpPr>
        <p:spPr>
          <a:xfrm>
            <a:off x="1116423" y="1267200"/>
            <a:ext cx="1909112" cy="4616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E79DF-7B7F-4193-A107-11B638FAB218}"/>
                  </a:ext>
                </a:extLst>
              </p:cNvPr>
              <p:cNvSpPr txBox="1"/>
              <p:nvPr/>
            </p:nvSpPr>
            <p:spPr>
              <a:xfrm>
                <a:off x="554400" y="2007734"/>
                <a:ext cx="8351061" cy="30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Provide quantitative analysis of the experiment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Look at the behaviour of the droplets – change of lamella shape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Length of the upstream and downstream of the droplet for various velocities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Quantitative model describing change of contact angle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diagrams with change of the droplets maximum diameter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analysis of critical diameter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Try to combine parameters of the liquid into one crucial parameter (try dimensionless numbers in hydro physics – Weber’s Number, Bond Number, Reynolds number, </a:t>
                </a:r>
                <a:r>
                  <a:rPr lang="en-GB" u="sng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justify their applicability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Provide quantitative theory and give predictions based on initial parameters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GB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E79DF-7B7F-4193-A107-11B638FAB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0" y="2007734"/>
                <a:ext cx="8351061" cy="3077766"/>
              </a:xfrm>
              <a:prstGeom prst="rect">
                <a:avLst/>
              </a:prstGeom>
              <a:blipFill>
                <a:blip r:embed="rId2"/>
                <a:stretch>
                  <a:fillRect l="-511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07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3EBC-90E9-47DC-9C5F-A3F84E1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HYDROPHOBICITY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4237-4F93-4269-9E61-C487CA17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5032"/>
            <a:ext cx="7886700" cy="2708949"/>
          </a:xfrm>
        </p:spPr>
        <p:txBody>
          <a:bodyPr/>
          <a:lstStyle/>
          <a:p>
            <a:pPr algn="just"/>
            <a:r>
              <a:rPr lang="en-GB" sz="2800" b="0" i="0" dirty="0">
                <a:effectLst/>
              </a:rPr>
              <a:t>When a drop of liquid impacts on a horizontally </a:t>
            </a:r>
            <a:r>
              <a:rPr lang="en-GB" sz="2800" b="1" i="0" dirty="0">
                <a:effectLst/>
              </a:rPr>
              <a:t>moving surface</a:t>
            </a:r>
            <a:r>
              <a:rPr lang="en-GB" sz="2800" b="0" i="0" dirty="0">
                <a:effectLst/>
              </a:rPr>
              <a:t>, the droplet </a:t>
            </a:r>
            <a:r>
              <a:rPr lang="en-GB" sz="2800" b="1" i="0" dirty="0">
                <a:effectLst/>
              </a:rPr>
              <a:t>may be reflected or not</a:t>
            </a:r>
            <a:r>
              <a:rPr lang="en-GB" sz="2800" b="0" i="0" dirty="0">
                <a:effectLst/>
              </a:rPr>
              <a:t>, depending on the </a:t>
            </a:r>
            <a:r>
              <a:rPr lang="en-GB" sz="2800" b="1" i="0" u="sng" dirty="0">
                <a:effectLst/>
              </a:rPr>
              <a:t>speed</a:t>
            </a:r>
            <a:r>
              <a:rPr lang="en-GB" sz="2800" b="0" i="0" dirty="0">
                <a:effectLst/>
              </a:rPr>
              <a:t> of the surface. Investigate the interaction between a moving surface and a liquid drop.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94CE9-F7C0-4C9D-AA74-0CBB4527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521982"/>
            <a:ext cx="8286750" cy="18680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83317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00EFC0-224B-45AE-B011-64C4416F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336CF-B42F-4454-A067-1923A1269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2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50DA9-640F-469A-9F5E-514DCB1D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dirty="0"/>
              <a:t>BASIC UNDERSTANDING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566404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3938C-659F-4553-B988-D71FCAA39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01" y="1269211"/>
            <a:ext cx="1826850" cy="419999"/>
          </a:xfrm>
        </p:spPr>
        <p:txBody>
          <a:bodyPr/>
          <a:lstStyle/>
          <a:p>
            <a:r>
              <a:rPr lang="en-GB" dirty="0"/>
              <a:t>WETTABLITY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E970E3-5A67-4552-9289-CE8EE2A4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BASIC UNDERSTANDING</a:t>
            </a:r>
            <a:endParaRPr lang="en-US" sz="4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827450-1A6D-4D2E-98B4-510B0F4C35A3}"/>
              </a:ext>
            </a:extLst>
          </p:cNvPr>
          <p:cNvSpPr/>
          <p:nvPr/>
        </p:nvSpPr>
        <p:spPr>
          <a:xfrm>
            <a:off x="1314451" y="2045130"/>
            <a:ext cx="2133600" cy="2133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F80C9F-88B5-4B64-ADE0-635027077145}"/>
              </a:ext>
            </a:extLst>
          </p:cNvPr>
          <p:cNvSpPr/>
          <p:nvPr/>
        </p:nvSpPr>
        <p:spPr>
          <a:xfrm>
            <a:off x="3917950" y="1616130"/>
            <a:ext cx="1308100" cy="1308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BCC088-F19F-473F-9B77-136E6FD3A174}"/>
              </a:ext>
            </a:extLst>
          </p:cNvPr>
          <p:cNvSpPr/>
          <p:nvPr/>
        </p:nvSpPr>
        <p:spPr>
          <a:xfrm>
            <a:off x="6480550" y="1566080"/>
            <a:ext cx="958100" cy="958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E316C-DE6D-4B07-AC31-31F0A38921A3}"/>
              </a:ext>
            </a:extLst>
          </p:cNvPr>
          <p:cNvSpPr/>
          <p:nvPr/>
        </p:nvSpPr>
        <p:spPr>
          <a:xfrm>
            <a:off x="628650" y="2524180"/>
            <a:ext cx="78867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A6760-1CF1-4BA8-A4B3-E54CBC84CAB2}"/>
              </a:ext>
            </a:extLst>
          </p:cNvPr>
          <p:cNvSpPr/>
          <p:nvPr/>
        </p:nvSpPr>
        <p:spPr>
          <a:xfrm>
            <a:off x="628650" y="2676580"/>
            <a:ext cx="7886700" cy="150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88145-D67C-4A90-925D-C4A9EC6CCB0A}"/>
              </a:ext>
            </a:extLst>
          </p:cNvPr>
          <p:cNvSpPr txBox="1"/>
          <p:nvPr/>
        </p:nvSpPr>
        <p:spPr>
          <a:xfrm>
            <a:off x="1666953" y="286109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BA0A3B-692C-4C1F-9B0B-668B9C202B63}"/>
              </a:ext>
            </a:extLst>
          </p:cNvPr>
          <p:cNvSpPr txBox="1"/>
          <p:nvPr/>
        </p:nvSpPr>
        <p:spPr>
          <a:xfrm>
            <a:off x="3806903" y="286109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hydrophobic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90A627-CB49-4497-A0E2-47D5E216CF0B}"/>
              </a:ext>
            </a:extLst>
          </p:cNvPr>
          <p:cNvSpPr txBox="1"/>
          <p:nvPr/>
        </p:nvSpPr>
        <p:spPr>
          <a:xfrm>
            <a:off x="5945580" y="286109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superhydrophobic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EA7ABA44-380D-455D-8920-7FB187EB534D}"/>
              </a:ext>
            </a:extLst>
          </p:cNvPr>
          <p:cNvSpPr/>
          <p:nvPr/>
        </p:nvSpPr>
        <p:spPr>
          <a:xfrm>
            <a:off x="1135688" y="2171504"/>
            <a:ext cx="706855" cy="706855"/>
          </a:xfrm>
          <a:prstGeom prst="pie">
            <a:avLst>
              <a:gd name="adj1" fmla="val 18048046"/>
              <a:gd name="adj2" fmla="val 151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artial Circle 21">
            <a:extLst>
              <a:ext uri="{FF2B5EF4-FFF2-40B4-BE49-F238E27FC236}">
                <a16:creationId xmlns:a16="http://schemas.microsoft.com/office/drawing/2014/main" id="{4199B7E8-5A68-4169-85C9-2CC26F2A5180}"/>
              </a:ext>
            </a:extLst>
          </p:cNvPr>
          <p:cNvSpPr/>
          <p:nvPr/>
        </p:nvSpPr>
        <p:spPr>
          <a:xfrm>
            <a:off x="3618121" y="2171128"/>
            <a:ext cx="706855" cy="706855"/>
          </a:xfrm>
          <a:prstGeom prst="pie">
            <a:avLst>
              <a:gd name="adj1" fmla="val 14807353"/>
              <a:gd name="adj2" fmla="val 151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artial Circle 23">
            <a:extLst>
              <a:ext uri="{FF2B5EF4-FFF2-40B4-BE49-F238E27FC236}">
                <a16:creationId xmlns:a16="http://schemas.microsoft.com/office/drawing/2014/main" id="{60E3023B-F05F-4EAE-90D5-63AA21624429}"/>
              </a:ext>
            </a:extLst>
          </p:cNvPr>
          <p:cNvSpPr/>
          <p:nvPr/>
        </p:nvSpPr>
        <p:spPr>
          <a:xfrm>
            <a:off x="6606172" y="2169916"/>
            <a:ext cx="706855" cy="706855"/>
          </a:xfrm>
          <a:prstGeom prst="pie">
            <a:avLst>
              <a:gd name="adj1" fmla="val 10793073"/>
              <a:gd name="adj2" fmla="val 151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Online Media 24" title="Water droplet jumping in a superhydrophobic surface">
            <a:hlinkClick r:id="" action="ppaction://media"/>
            <a:extLst>
              <a:ext uri="{FF2B5EF4-FFF2-40B4-BE49-F238E27FC236}">
                <a16:creationId xmlns:a16="http://schemas.microsoft.com/office/drawing/2014/main" id="{CEDB41CD-F2F9-4381-A0CB-B61950D8C6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50109" y="3528066"/>
            <a:ext cx="3325588" cy="1870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A04A5F-BA09-4E88-809C-B23B0B12716B}"/>
                  </a:ext>
                </a:extLst>
              </p:cNvPr>
              <p:cNvSpPr txBox="1"/>
              <p:nvPr/>
            </p:nvSpPr>
            <p:spPr>
              <a:xfrm>
                <a:off x="1363568" y="1923651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A04A5F-BA09-4E88-809C-B23B0B127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68" y="1923651"/>
                <a:ext cx="251094" cy="369332"/>
              </a:xfrm>
              <a:prstGeom prst="rect">
                <a:avLst/>
              </a:prstGeom>
              <a:blipFill>
                <a:blip r:embed="rId4"/>
                <a:stretch>
                  <a:fillRect l="-29268" r="-2439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0D8A5D-6A9F-4E26-B5CC-2730F9859F56}"/>
                  </a:ext>
                </a:extLst>
              </p:cNvPr>
              <p:cNvSpPr txBox="1"/>
              <p:nvPr/>
            </p:nvSpPr>
            <p:spPr>
              <a:xfrm>
                <a:off x="3537068" y="1917543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0D8A5D-6A9F-4E26-B5CC-2730F9859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068" y="1917543"/>
                <a:ext cx="251094" cy="369332"/>
              </a:xfrm>
              <a:prstGeom prst="rect">
                <a:avLst/>
              </a:prstGeom>
              <a:blipFill>
                <a:blip r:embed="rId5"/>
                <a:stretch>
                  <a:fillRect l="-26829" r="-2682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F694F-1E61-466D-9C85-BA8871111FA1}"/>
                  </a:ext>
                </a:extLst>
              </p:cNvPr>
              <p:cNvSpPr txBox="1"/>
              <p:nvPr/>
            </p:nvSpPr>
            <p:spPr>
              <a:xfrm>
                <a:off x="6150329" y="1923651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F694F-1E61-466D-9C85-BA8871111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329" y="1923651"/>
                <a:ext cx="251094" cy="369332"/>
              </a:xfrm>
              <a:prstGeom prst="rect">
                <a:avLst/>
              </a:prstGeom>
              <a:blipFill>
                <a:blip r:embed="rId6"/>
                <a:stretch>
                  <a:fillRect l="-29268" r="-2439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4E720F5-8634-49D5-A848-66240AB134FB}"/>
              </a:ext>
            </a:extLst>
          </p:cNvPr>
          <p:cNvSpPr txBox="1"/>
          <p:nvPr/>
        </p:nvSpPr>
        <p:spPr>
          <a:xfrm>
            <a:off x="214427" y="355351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we expect similar behaviour?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5DC401-300D-4BB7-B402-7B7A759BE071}"/>
              </a:ext>
            </a:extLst>
          </p:cNvPr>
          <p:cNvSpPr txBox="1"/>
          <p:nvPr/>
        </p:nvSpPr>
        <p:spPr>
          <a:xfrm>
            <a:off x="214426" y="399390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Maybe, but it will be rare…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0ADF7A99-8A5D-4BD2-8CC5-9A53D6C7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16BB-831F-4E6C-A48A-463171CB00DE}" type="slidenum">
              <a:rPr lang="sk-SK" smtClean="0"/>
              <a:t>4</a:t>
            </a:fld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548C4C-8D6E-423E-AE45-F77B80068239}"/>
                  </a:ext>
                </a:extLst>
              </p:cNvPr>
              <p:cNvSpPr txBox="1"/>
              <p:nvPr/>
            </p:nvSpPr>
            <p:spPr>
              <a:xfrm>
                <a:off x="7513574" y="5557853"/>
                <a:ext cx="962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&gt;150°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548C4C-8D6E-423E-AE45-F77B80068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574" y="5557853"/>
                <a:ext cx="962123" cy="276999"/>
              </a:xfrm>
              <a:prstGeom prst="rect">
                <a:avLst/>
              </a:prstGeom>
              <a:blipFill>
                <a:blip r:embed="rId7"/>
                <a:stretch>
                  <a:fillRect l="-5732" r="-636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7FB1317-B5F1-4908-BB97-D674CEE9B9B7}"/>
              </a:ext>
            </a:extLst>
          </p:cNvPr>
          <p:cNvSpPr txBox="1"/>
          <p:nvPr/>
        </p:nvSpPr>
        <p:spPr>
          <a:xfrm>
            <a:off x="214426" y="446338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Dependence on: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7EF314-35C2-4DDD-832D-9D38004123D7}"/>
                  </a:ext>
                </a:extLst>
              </p:cNvPr>
              <p:cNvSpPr txBox="1"/>
              <p:nvPr/>
            </p:nvSpPr>
            <p:spPr>
              <a:xfrm>
                <a:off x="960635" y="4956660"/>
                <a:ext cx="18510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𝑠𝑢𝑟𝑓𝑎𝑐𝑒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𝑚𝑎𝑡𝑒𝑟𝑖𝑎𝑙</m:t>
                      </m:r>
                    </m:oMath>
                  </m:oMathPara>
                </a14:m>
                <a:endParaRPr lang="en-GB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7EF314-35C2-4DDD-832D-9D3800412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35" y="4956660"/>
                <a:ext cx="1851020" cy="276999"/>
              </a:xfrm>
              <a:prstGeom prst="rect">
                <a:avLst/>
              </a:prstGeom>
              <a:blipFill>
                <a:blip r:embed="rId8"/>
                <a:stretch>
                  <a:fillRect l="-3960" t="-2174" r="-297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306941E-A13F-492E-BFE7-C0DA7A2CE22C}"/>
                  </a:ext>
                </a:extLst>
              </p:cNvPr>
              <p:cNvSpPr txBox="1"/>
              <p:nvPr/>
            </p:nvSpPr>
            <p:spPr>
              <a:xfrm>
                <a:off x="960635" y="5306625"/>
                <a:ext cx="3080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𝑠𝑢𝑟𝑓𝑎𝑐𝑒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𝑡𝑒𝑛𝑠𝑖𝑜𝑛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𝑙𝑖𝑞𝑢𝑖𝑑</m:t>
                      </m:r>
                    </m:oMath>
                  </m:oMathPara>
                </a14:m>
                <a:endParaRPr lang="en-GB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306941E-A13F-492E-BFE7-C0DA7A2CE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35" y="5306625"/>
                <a:ext cx="3080267" cy="276999"/>
              </a:xfrm>
              <a:prstGeom prst="rect">
                <a:avLst/>
              </a:prstGeom>
              <a:blipFill>
                <a:blip r:embed="rId9"/>
                <a:stretch>
                  <a:fillRect l="-2178" t="-4444" r="-217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448F3E-6D1B-488A-9E7F-F61350710F8F}"/>
                  </a:ext>
                </a:extLst>
              </p:cNvPr>
              <p:cNvSpPr txBox="1"/>
              <p:nvPr/>
            </p:nvSpPr>
            <p:spPr>
              <a:xfrm>
                <a:off x="960634" y="5637604"/>
                <a:ext cx="3821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𝑔𝑎𝑠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𝑠𝑢𝑟𝑟𝑜𝑢𝑛𝑑𝑖𝑛𝑔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𝑙𝑖𝑞𝑢𝑖𝑑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𝑠𝑢𝑟𝑓𝑎𝑐𝑒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448F3E-6D1B-488A-9E7F-F61350710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34" y="5637604"/>
                <a:ext cx="3821111" cy="276999"/>
              </a:xfrm>
              <a:prstGeom prst="rect">
                <a:avLst/>
              </a:prstGeom>
              <a:blipFill>
                <a:blip r:embed="rId10"/>
                <a:stretch>
                  <a:fillRect l="-1118" t="-2222" r="-191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41146E-2D4A-4E9C-9995-DB6A6CD1BD6E}"/>
                  </a:ext>
                </a:extLst>
              </p:cNvPr>
              <p:cNvSpPr txBox="1"/>
              <p:nvPr/>
            </p:nvSpPr>
            <p:spPr>
              <a:xfrm>
                <a:off x="6461839" y="6377500"/>
                <a:ext cx="1894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𝑐𝑜𝑛𝑡𝑎𝑐𝑡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41146E-2D4A-4E9C-9995-DB6A6CD1B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839" y="6377500"/>
                <a:ext cx="1894558" cy="276999"/>
              </a:xfrm>
              <a:prstGeom prst="rect">
                <a:avLst/>
              </a:prstGeom>
              <a:blipFill>
                <a:blip r:embed="rId11"/>
                <a:stretch>
                  <a:fillRect l="-2251" t="-2174" r="-385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9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9" grpId="0" animBg="1"/>
      <p:bldP spid="11" grpId="0" animBg="1"/>
      <p:bldP spid="13" grpId="0" animBg="1"/>
      <p:bldP spid="15" grpId="0"/>
      <p:bldP spid="17" grpId="0"/>
      <p:bldP spid="19" grpId="0"/>
      <p:bldP spid="20" grpId="0" animBg="1"/>
      <p:bldP spid="22" grpId="0" animBg="1"/>
      <p:bldP spid="24" grpId="0" animBg="1"/>
      <p:bldP spid="26" grpId="0"/>
      <p:bldP spid="28" grpId="0"/>
      <p:bldP spid="30" grpId="0"/>
      <p:bldP spid="31" grpId="0"/>
      <p:bldP spid="33" grpId="0"/>
      <p:bldP spid="39" grpId="0"/>
      <p:bldP spid="40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72B1FC-B9B8-4331-85AC-6BAAD6446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00" y="1269211"/>
            <a:ext cx="3367360" cy="419999"/>
          </a:xfrm>
        </p:spPr>
        <p:txBody>
          <a:bodyPr/>
          <a:lstStyle/>
          <a:p>
            <a:r>
              <a:rPr lang="en-GB" dirty="0"/>
              <a:t>SPEED OF THE SURFACE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85DC06-78CE-4F44-B733-BF9F62C2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EXPLANATION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DDDF01-C0E9-4A22-ABEE-188E75BF0CB1}"/>
              </a:ext>
            </a:extLst>
          </p:cNvPr>
          <p:cNvSpPr/>
          <p:nvPr/>
        </p:nvSpPr>
        <p:spPr>
          <a:xfrm>
            <a:off x="1424132" y="2706945"/>
            <a:ext cx="1308100" cy="1308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B3D9C3-0099-44E8-9EBB-6D2FDE900EAA}"/>
              </a:ext>
            </a:extLst>
          </p:cNvPr>
          <p:cNvSpPr/>
          <p:nvPr/>
        </p:nvSpPr>
        <p:spPr>
          <a:xfrm>
            <a:off x="641119" y="3437195"/>
            <a:ext cx="3069404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5AEFE-E921-4779-B7D1-B8DF8624EC65}"/>
              </a:ext>
            </a:extLst>
          </p:cNvPr>
          <p:cNvSpPr/>
          <p:nvPr/>
        </p:nvSpPr>
        <p:spPr>
          <a:xfrm>
            <a:off x="641119" y="3284795"/>
            <a:ext cx="3069404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9566F824-71A2-4E94-BACC-BB22675624C5}"/>
              </a:ext>
            </a:extLst>
          </p:cNvPr>
          <p:cNvSpPr/>
          <p:nvPr/>
        </p:nvSpPr>
        <p:spPr>
          <a:xfrm>
            <a:off x="1083172" y="2931367"/>
            <a:ext cx="706855" cy="706855"/>
          </a:xfrm>
          <a:prstGeom prst="pie">
            <a:avLst>
              <a:gd name="adj1" fmla="val 16584119"/>
              <a:gd name="adj2" fmla="val 151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1695A8-66C3-4E82-BD26-047C66B71EC3}"/>
                  </a:ext>
                </a:extLst>
              </p:cNvPr>
              <p:cNvSpPr txBox="1"/>
              <p:nvPr/>
            </p:nvSpPr>
            <p:spPr>
              <a:xfrm>
                <a:off x="968936" y="2125622"/>
                <a:ext cx="22184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𝑐𝑙𝑜𝑠𝑒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90°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1695A8-66C3-4E82-BD26-047C66B71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36" y="2125622"/>
                <a:ext cx="2218492" cy="369332"/>
              </a:xfrm>
              <a:prstGeom prst="rect">
                <a:avLst/>
              </a:prstGeom>
              <a:blipFill>
                <a:blip r:embed="rId2"/>
                <a:stretch>
                  <a:fillRect l="-3022" r="-302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CA9F29A2-8F76-4881-8BF6-2CC55787B573}"/>
              </a:ext>
            </a:extLst>
          </p:cNvPr>
          <p:cNvSpPr/>
          <p:nvPr/>
        </p:nvSpPr>
        <p:spPr>
          <a:xfrm>
            <a:off x="1424132" y="4137025"/>
            <a:ext cx="1308100" cy="1308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301D22-D79C-43F0-8D7B-8F7FC2D1CCF1}"/>
              </a:ext>
            </a:extLst>
          </p:cNvPr>
          <p:cNvSpPr/>
          <p:nvPr/>
        </p:nvSpPr>
        <p:spPr>
          <a:xfrm>
            <a:off x="641119" y="5109686"/>
            <a:ext cx="3069404" cy="33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4C8FE-4695-4C42-918C-00726F735917}"/>
              </a:ext>
            </a:extLst>
          </p:cNvPr>
          <p:cNvSpPr/>
          <p:nvPr/>
        </p:nvSpPr>
        <p:spPr>
          <a:xfrm>
            <a:off x="641119" y="4957286"/>
            <a:ext cx="3069404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tial Circle 20">
            <a:extLst>
              <a:ext uri="{FF2B5EF4-FFF2-40B4-BE49-F238E27FC236}">
                <a16:creationId xmlns:a16="http://schemas.microsoft.com/office/drawing/2014/main" id="{A1DE2318-9A31-47A9-8B6A-3C59B6A1C0E4}"/>
              </a:ext>
            </a:extLst>
          </p:cNvPr>
          <p:cNvSpPr/>
          <p:nvPr/>
        </p:nvSpPr>
        <p:spPr>
          <a:xfrm>
            <a:off x="1092700" y="4605446"/>
            <a:ext cx="706855" cy="706855"/>
          </a:xfrm>
          <a:prstGeom prst="pie">
            <a:avLst>
              <a:gd name="adj1" fmla="val 15367035"/>
              <a:gd name="adj2" fmla="val 151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41E75C-8273-4C53-A1A9-5D9C739B0820}"/>
                  </a:ext>
                </a:extLst>
              </p:cNvPr>
              <p:cNvSpPr txBox="1"/>
              <p:nvPr/>
            </p:nvSpPr>
            <p:spPr>
              <a:xfrm>
                <a:off x="968936" y="3677978"/>
                <a:ext cx="1929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𝑒𝑥𝑐𝑒𝑒𝑑𝑠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90°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41E75C-8273-4C53-A1A9-5D9C739B0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36" y="3677978"/>
                <a:ext cx="1929310" cy="369332"/>
              </a:xfrm>
              <a:prstGeom prst="rect">
                <a:avLst/>
              </a:prstGeom>
              <a:blipFill>
                <a:blip r:embed="rId3"/>
                <a:stretch>
                  <a:fillRect l="-3481" r="-348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C520927-2A46-4B9F-9A35-6C8FE8F2BF1F}"/>
              </a:ext>
            </a:extLst>
          </p:cNvPr>
          <p:cNvSpPr txBox="1"/>
          <p:nvPr/>
        </p:nvSpPr>
        <p:spPr>
          <a:xfrm>
            <a:off x="3872961" y="317632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stationary surface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90E724-D11A-4E6A-873E-1D489CD3C1A2}"/>
              </a:ext>
            </a:extLst>
          </p:cNvPr>
          <p:cNvSpPr txBox="1"/>
          <p:nvPr/>
        </p:nvSpPr>
        <p:spPr>
          <a:xfrm>
            <a:off x="3921760" y="484811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moving surface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5AFFAB-3316-4216-A99B-46BBE58299F4}"/>
              </a:ext>
            </a:extLst>
          </p:cNvPr>
          <p:cNvSpPr/>
          <p:nvPr/>
        </p:nvSpPr>
        <p:spPr>
          <a:xfrm>
            <a:off x="190831" y="3638222"/>
            <a:ext cx="6090699" cy="18069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DC7BF4-ED12-4B7A-8D69-F9C835BF07DB}"/>
              </a:ext>
            </a:extLst>
          </p:cNvPr>
          <p:cNvSpPr txBox="1"/>
          <p:nvPr/>
        </p:nvSpPr>
        <p:spPr>
          <a:xfrm>
            <a:off x="190831" y="5560615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reflected or splashed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011844D-FC51-4455-9D30-3EDD335E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16BB-831F-4E6C-A48A-463171CB00DE}" type="slidenum">
              <a:rPr lang="sk-SK" smtClean="0"/>
              <a:t>5</a:t>
            </a:fld>
            <a:endParaRPr lang="sk-S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D9C7AD-F70C-4215-A212-86F7F32DBE6E}"/>
              </a:ext>
            </a:extLst>
          </p:cNvPr>
          <p:cNvSpPr txBox="1"/>
          <p:nvPr/>
        </p:nvSpPr>
        <p:spPr>
          <a:xfrm>
            <a:off x="5659564" y="2017385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the contact angle</a:t>
            </a:r>
          </a:p>
          <a:p>
            <a:pPr algn="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velocity dependent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C0B005-99F0-42E7-85E7-6105C246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APPARATUS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63A70-C092-4726-B5A1-803BE5009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971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25F8B5-8568-463D-9241-67C0C0E7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APPARATUS</a:t>
            </a:r>
            <a:endParaRPr lang="en-US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C3165010-0C6D-4DEF-9F3D-9EC949CF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16BB-831F-4E6C-A48A-463171CB00DE}" type="slidenum">
              <a:rPr lang="sk-SK" smtClean="0"/>
              <a:t>7</a:t>
            </a:fld>
            <a:endParaRPr lang="sk-S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FC53E9-816B-44B5-A4FB-AD0663E17413}"/>
              </a:ext>
            </a:extLst>
          </p:cNvPr>
          <p:cNvSpPr/>
          <p:nvPr/>
        </p:nvSpPr>
        <p:spPr>
          <a:xfrm>
            <a:off x="503280" y="3611880"/>
            <a:ext cx="701749" cy="70174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7B647E-0297-4205-9F7B-4EF6A21CE933}"/>
              </a:ext>
            </a:extLst>
          </p:cNvPr>
          <p:cNvSpPr/>
          <p:nvPr/>
        </p:nvSpPr>
        <p:spPr>
          <a:xfrm>
            <a:off x="3990760" y="3611879"/>
            <a:ext cx="701749" cy="70174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702BB3-F929-4452-8D70-A4170E24DB7D}"/>
              </a:ext>
            </a:extLst>
          </p:cNvPr>
          <p:cNvCxnSpPr>
            <a:stCxn id="9" idx="0"/>
            <a:endCxn id="7" idx="0"/>
          </p:cNvCxnSpPr>
          <p:nvPr/>
        </p:nvCxnSpPr>
        <p:spPr>
          <a:xfrm flipH="1">
            <a:off x="854155" y="3611879"/>
            <a:ext cx="3487480" cy="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C3908B-91F9-474A-95DF-27D2CB5310B3}"/>
              </a:ext>
            </a:extLst>
          </p:cNvPr>
          <p:cNvCxnSpPr>
            <a:cxnSpLocks/>
            <a:stCxn id="9" idx="4"/>
            <a:endCxn id="7" idx="4"/>
          </p:cNvCxnSpPr>
          <p:nvPr/>
        </p:nvCxnSpPr>
        <p:spPr>
          <a:xfrm flipH="1">
            <a:off x="854155" y="4313628"/>
            <a:ext cx="3487480" cy="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10D1349-0688-436F-B059-832327276621}"/>
              </a:ext>
            </a:extLst>
          </p:cNvPr>
          <p:cNvSpPr/>
          <p:nvPr/>
        </p:nvSpPr>
        <p:spPr>
          <a:xfrm>
            <a:off x="732494" y="3841092"/>
            <a:ext cx="243319" cy="24331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5CBBA8-1EA0-45A8-BF06-9D7CCB7ACFFB}"/>
              </a:ext>
            </a:extLst>
          </p:cNvPr>
          <p:cNvSpPr/>
          <p:nvPr/>
        </p:nvSpPr>
        <p:spPr>
          <a:xfrm>
            <a:off x="4219974" y="3841093"/>
            <a:ext cx="243319" cy="24331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7725EB-B859-4B0A-A28B-56047B1E28DC}"/>
              </a:ext>
            </a:extLst>
          </p:cNvPr>
          <p:cNvSpPr txBox="1"/>
          <p:nvPr/>
        </p:nvSpPr>
        <p:spPr>
          <a:xfrm>
            <a:off x="1499915" y="304778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C1A4C-C62E-47B1-A29D-2027A59A2D23}"/>
              </a:ext>
            </a:extLst>
          </p:cNvPr>
          <p:cNvSpPr txBox="1"/>
          <p:nvPr/>
        </p:nvSpPr>
        <p:spPr>
          <a:xfrm>
            <a:off x="377099" y="441124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>
                <a:latin typeface="Arial" panose="020B0604020202020204" pitchFamily="34" charset="0"/>
                <a:cs typeface="Arial" panose="020B0604020202020204" pitchFamily="34" charset="0"/>
              </a:rPr>
              <a:t>rollers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29BC85FF-97EF-40E8-A015-D610170DC963}"/>
              </a:ext>
            </a:extLst>
          </p:cNvPr>
          <p:cNvSpPr/>
          <p:nvPr/>
        </p:nvSpPr>
        <p:spPr>
          <a:xfrm rot="10800000">
            <a:off x="3753879" y="2059067"/>
            <a:ext cx="137643" cy="731117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EB8BF5-4942-48E7-A7B2-29E9F861A46D}"/>
              </a:ext>
            </a:extLst>
          </p:cNvPr>
          <p:cNvSpPr/>
          <p:nvPr/>
        </p:nvSpPr>
        <p:spPr>
          <a:xfrm>
            <a:off x="3718847" y="1581559"/>
            <a:ext cx="204072" cy="537651"/>
          </a:xfrm>
          <a:prstGeom prst="roundRect">
            <a:avLst>
              <a:gd name="adj" fmla="val 4359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0A89F0-7149-4B50-A3C7-497F1F686ABF}"/>
              </a:ext>
            </a:extLst>
          </p:cNvPr>
          <p:cNvSpPr txBox="1"/>
          <p:nvPr/>
        </p:nvSpPr>
        <p:spPr>
          <a:xfrm>
            <a:off x="2337913" y="1739450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pipette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7" name="3D model 13" descr="Camera">
                <a:extLst>
                  <a:ext uri="{FF2B5EF4-FFF2-40B4-BE49-F238E27FC236}">
                    <a16:creationId xmlns:a16="http://schemas.microsoft.com/office/drawing/2014/main" id="{05AB768C-430D-4D38-8EDE-56B21610C6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3766660"/>
                  </p:ext>
                </p:extLst>
              </p:nvPr>
            </p:nvGraphicFramePr>
            <p:xfrm>
              <a:off x="1205029" y="4631895"/>
              <a:ext cx="2052351" cy="180530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052351" cy="1805308"/>
                    </a:xfrm>
                    <a:prstGeom prst="rect">
                      <a:avLst/>
                    </a:prstGeom>
                  </am3d:spPr>
                  <am3d:camera>
                    <am3d:pos x="0" y="0" z="6107872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696654" d="1000000"/>
                    <am3d:preTrans dx="0" dy="-1023910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077796" ay="1566445" az="1037395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3564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3D model 13" descr="Camera">
                <a:extLst>
                  <a:ext uri="{FF2B5EF4-FFF2-40B4-BE49-F238E27FC236}">
                    <a16:creationId xmlns:a16="http://schemas.microsoft.com/office/drawing/2014/main" id="{05AB768C-430D-4D38-8EDE-56B21610C6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5029" y="4631895"/>
                <a:ext cx="2052351" cy="1805308"/>
              </a:xfrm>
              <a:prstGeom prst="rect">
                <a:avLst/>
              </a:prstGeom>
            </p:spPr>
          </p:pic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F0CFA5-A891-4072-BF82-976FED82ECEE}"/>
              </a:ext>
            </a:extLst>
          </p:cNvPr>
          <p:cNvCxnSpPr/>
          <p:nvPr/>
        </p:nvCxnSpPr>
        <p:spPr>
          <a:xfrm flipV="1">
            <a:off x="2231205" y="3497270"/>
            <a:ext cx="611239" cy="1478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E41DE9-F14B-4B94-B798-C57E6C414BC0}"/>
              </a:ext>
            </a:extLst>
          </p:cNvPr>
          <p:cNvCxnSpPr>
            <a:cxnSpLocks/>
          </p:cNvCxnSpPr>
          <p:nvPr/>
        </p:nvCxnSpPr>
        <p:spPr>
          <a:xfrm flipV="1">
            <a:off x="2744293" y="4520190"/>
            <a:ext cx="1436625" cy="67650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6BAA5B5-393E-47A4-8560-E6B7C78DA435}"/>
              </a:ext>
            </a:extLst>
          </p:cNvPr>
          <p:cNvSpPr txBox="1"/>
          <p:nvPr/>
        </p:nvSpPr>
        <p:spPr>
          <a:xfrm>
            <a:off x="3290374" y="5836613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6D58E2-4DE7-4A3F-89FB-19EF1039197C}"/>
              </a:ext>
            </a:extLst>
          </p:cNvPr>
          <p:cNvSpPr/>
          <p:nvPr/>
        </p:nvSpPr>
        <p:spPr>
          <a:xfrm>
            <a:off x="6242374" y="375194"/>
            <a:ext cx="2685341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</a:t>
            </a:r>
            <a:endParaRPr lang="en-US" sz="20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E5CA1F-2853-4820-8A64-27E6C89EF4D5}"/>
              </a:ext>
            </a:extLst>
          </p:cNvPr>
          <p:cNvSpPr/>
          <p:nvPr/>
        </p:nvSpPr>
        <p:spPr>
          <a:xfrm>
            <a:off x="6242374" y="836859"/>
            <a:ext cx="2685341" cy="122071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reuse the old setup from Problem No.13 of IYPT 2020 (Friction Oscillator)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83AABC-F412-4EE3-9A76-F2DE9A709F29}"/>
              </a:ext>
            </a:extLst>
          </p:cNvPr>
          <p:cNvSpPr txBox="1"/>
          <p:nvPr/>
        </p:nvSpPr>
        <p:spPr>
          <a:xfrm>
            <a:off x="5011479" y="233026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Second Option:</a:t>
            </a:r>
            <a:endParaRPr lang="en-US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585137-55C5-41C0-ADED-11BCA1056915}"/>
              </a:ext>
            </a:extLst>
          </p:cNvPr>
          <p:cNvSpPr/>
          <p:nvPr/>
        </p:nvSpPr>
        <p:spPr>
          <a:xfrm>
            <a:off x="6562686" y="4273953"/>
            <a:ext cx="1878414" cy="18784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BD79E59-C02D-44AD-BA36-3C432AAD48C5}"/>
              </a:ext>
            </a:extLst>
          </p:cNvPr>
          <p:cNvSpPr/>
          <p:nvPr/>
        </p:nvSpPr>
        <p:spPr>
          <a:xfrm>
            <a:off x="7298796" y="5010063"/>
            <a:ext cx="406194" cy="4061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677DAB-44EF-4164-9D2A-D1E76E5B4261}"/>
              </a:ext>
            </a:extLst>
          </p:cNvPr>
          <p:cNvCxnSpPr>
            <a:cxnSpLocks/>
            <a:stCxn id="44" idx="0"/>
            <a:endCxn id="42" idx="0"/>
          </p:cNvCxnSpPr>
          <p:nvPr/>
        </p:nvCxnSpPr>
        <p:spPr>
          <a:xfrm flipV="1">
            <a:off x="7501893" y="4273953"/>
            <a:ext cx="0" cy="73611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30B23DD-776C-4FE9-8297-9666F5D1A588}"/>
              </a:ext>
            </a:extLst>
          </p:cNvPr>
          <p:cNvCxnSpPr>
            <a:cxnSpLocks/>
            <a:stCxn id="44" idx="7"/>
            <a:endCxn id="42" idx="7"/>
          </p:cNvCxnSpPr>
          <p:nvPr/>
        </p:nvCxnSpPr>
        <p:spPr>
          <a:xfrm flipV="1">
            <a:off x="7645504" y="4549040"/>
            <a:ext cx="520509" cy="52050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415EC3-307C-4D7A-A013-B6D6F08F6C80}"/>
              </a:ext>
            </a:extLst>
          </p:cNvPr>
          <p:cNvCxnSpPr>
            <a:cxnSpLocks/>
            <a:stCxn id="44" idx="6"/>
            <a:endCxn id="42" idx="6"/>
          </p:cNvCxnSpPr>
          <p:nvPr/>
        </p:nvCxnSpPr>
        <p:spPr>
          <a:xfrm>
            <a:off x="7704990" y="5213160"/>
            <a:ext cx="736110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991E474-E45D-4F2A-AD65-0E6DED1FFD6F}"/>
              </a:ext>
            </a:extLst>
          </p:cNvPr>
          <p:cNvCxnSpPr>
            <a:cxnSpLocks/>
            <a:stCxn id="44" idx="5"/>
            <a:endCxn id="42" idx="5"/>
          </p:cNvCxnSpPr>
          <p:nvPr/>
        </p:nvCxnSpPr>
        <p:spPr>
          <a:xfrm>
            <a:off x="7645504" y="5356771"/>
            <a:ext cx="520509" cy="52050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FCE474C-3210-4338-A384-A7B905A43CB6}"/>
              </a:ext>
            </a:extLst>
          </p:cNvPr>
          <p:cNvCxnSpPr>
            <a:cxnSpLocks/>
            <a:stCxn id="44" idx="4"/>
            <a:endCxn id="42" idx="4"/>
          </p:cNvCxnSpPr>
          <p:nvPr/>
        </p:nvCxnSpPr>
        <p:spPr>
          <a:xfrm>
            <a:off x="7501893" y="5416257"/>
            <a:ext cx="0" cy="73611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F29389-EEE8-46DF-95D0-8486981E6058}"/>
              </a:ext>
            </a:extLst>
          </p:cNvPr>
          <p:cNvCxnSpPr>
            <a:cxnSpLocks/>
            <a:stCxn id="44" idx="2"/>
            <a:endCxn id="42" idx="2"/>
          </p:cNvCxnSpPr>
          <p:nvPr/>
        </p:nvCxnSpPr>
        <p:spPr>
          <a:xfrm flipH="1">
            <a:off x="6562686" y="5213160"/>
            <a:ext cx="736110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7C07FB-21F7-4136-9BD7-2BBB3A046CE0}"/>
              </a:ext>
            </a:extLst>
          </p:cNvPr>
          <p:cNvCxnSpPr>
            <a:cxnSpLocks/>
            <a:stCxn id="44" idx="1"/>
            <a:endCxn id="42" idx="1"/>
          </p:cNvCxnSpPr>
          <p:nvPr/>
        </p:nvCxnSpPr>
        <p:spPr>
          <a:xfrm flipH="1" flipV="1">
            <a:off x="6837773" y="4549040"/>
            <a:ext cx="520509" cy="52050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551CBE-AB7D-42B8-B16F-4044364F6D9B}"/>
              </a:ext>
            </a:extLst>
          </p:cNvPr>
          <p:cNvCxnSpPr>
            <a:cxnSpLocks/>
            <a:stCxn id="44" idx="3"/>
            <a:endCxn id="42" idx="3"/>
          </p:cNvCxnSpPr>
          <p:nvPr/>
        </p:nvCxnSpPr>
        <p:spPr>
          <a:xfrm flipH="1">
            <a:off x="6837773" y="5356771"/>
            <a:ext cx="520509" cy="52050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rapezoid 69">
            <a:extLst>
              <a:ext uri="{FF2B5EF4-FFF2-40B4-BE49-F238E27FC236}">
                <a16:creationId xmlns:a16="http://schemas.microsoft.com/office/drawing/2014/main" id="{B2CFF0BB-EBC5-468C-8A92-91975F5FC19B}"/>
              </a:ext>
            </a:extLst>
          </p:cNvPr>
          <p:cNvSpPr/>
          <p:nvPr/>
        </p:nvSpPr>
        <p:spPr>
          <a:xfrm rot="10800000">
            <a:off x="7475045" y="3089746"/>
            <a:ext cx="137643" cy="731117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E291237-1CA3-4FAE-8A03-CC0D7CCFFEB8}"/>
              </a:ext>
            </a:extLst>
          </p:cNvPr>
          <p:cNvSpPr/>
          <p:nvPr/>
        </p:nvSpPr>
        <p:spPr>
          <a:xfrm>
            <a:off x="7440013" y="2612238"/>
            <a:ext cx="204072" cy="537651"/>
          </a:xfrm>
          <a:prstGeom prst="roundRect">
            <a:avLst>
              <a:gd name="adj" fmla="val 4359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9B5CB8-BA19-4862-96F4-AF4B35879F49}"/>
              </a:ext>
            </a:extLst>
          </p:cNvPr>
          <p:cNvSpPr txBox="1"/>
          <p:nvPr/>
        </p:nvSpPr>
        <p:spPr>
          <a:xfrm>
            <a:off x="6048091" y="407075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18" grpId="0" animBg="1"/>
      <p:bldP spid="19" grpId="0"/>
      <p:bldP spid="21" grpId="0"/>
      <p:bldP spid="23" grpId="0" animBg="1"/>
      <p:bldP spid="22" grpId="0" animBg="1"/>
      <p:bldP spid="25" grpId="0"/>
      <p:bldP spid="34" grpId="0"/>
      <p:bldP spid="35" grpId="0" animBg="1"/>
      <p:bldP spid="37" grpId="0" animBg="1"/>
      <p:bldP spid="41" grpId="0"/>
      <p:bldP spid="42" grpId="0" animBg="1"/>
      <p:bldP spid="44" grpId="0" animBg="1"/>
      <p:bldP spid="70" grpId="0" animBg="1"/>
      <p:bldP spid="72" grpId="0" animBg="1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8254A-8A4D-4486-967B-97CEEC21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BC850-410A-4408-AE1A-03D435EFD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435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516430-DCD0-40E3-A85C-6CAA260C2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00" y="1269211"/>
            <a:ext cx="1614265" cy="419999"/>
          </a:xfrm>
        </p:spPr>
        <p:txBody>
          <a:bodyPr/>
          <a:lstStyle/>
          <a:p>
            <a:r>
              <a:rPr lang="en-GB" dirty="0"/>
              <a:t>Parameters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EB7CE1-A0BB-4530-8D3D-5BCB299F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MODEL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FB99EA-75F1-4139-B288-E06503C6F4FA}"/>
              </a:ext>
            </a:extLst>
          </p:cNvPr>
          <p:cNvSpPr/>
          <p:nvPr/>
        </p:nvSpPr>
        <p:spPr>
          <a:xfrm>
            <a:off x="554400" y="4364439"/>
            <a:ext cx="701749" cy="70174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385BDD-26E3-462E-B0A5-99701576B7D0}"/>
              </a:ext>
            </a:extLst>
          </p:cNvPr>
          <p:cNvSpPr/>
          <p:nvPr/>
        </p:nvSpPr>
        <p:spPr>
          <a:xfrm>
            <a:off x="4041880" y="4364438"/>
            <a:ext cx="701749" cy="70174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A2E81A-7BA8-46EF-BBA3-F8F1EDF09BCE}"/>
              </a:ext>
            </a:extLst>
          </p:cNvPr>
          <p:cNvCxnSpPr>
            <a:stCxn id="8" idx="0"/>
            <a:endCxn id="7" idx="0"/>
          </p:cNvCxnSpPr>
          <p:nvPr/>
        </p:nvCxnSpPr>
        <p:spPr>
          <a:xfrm flipH="1">
            <a:off x="905275" y="4364438"/>
            <a:ext cx="3487480" cy="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3601E-023E-4E0E-9D7B-5046F50D8286}"/>
              </a:ext>
            </a:extLst>
          </p:cNvPr>
          <p:cNvCxnSpPr>
            <a:cxnSpLocks/>
            <a:stCxn id="8" idx="4"/>
            <a:endCxn id="7" idx="4"/>
          </p:cNvCxnSpPr>
          <p:nvPr/>
        </p:nvCxnSpPr>
        <p:spPr>
          <a:xfrm flipH="1">
            <a:off x="905275" y="5066187"/>
            <a:ext cx="3487480" cy="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6FED456-8D6D-4E23-860F-01A6820AA792}"/>
              </a:ext>
            </a:extLst>
          </p:cNvPr>
          <p:cNvSpPr/>
          <p:nvPr/>
        </p:nvSpPr>
        <p:spPr>
          <a:xfrm>
            <a:off x="783614" y="4593651"/>
            <a:ext cx="243319" cy="24331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14DD6A-60C6-422F-BBD3-66AF72C5CDBB}"/>
              </a:ext>
            </a:extLst>
          </p:cNvPr>
          <p:cNvSpPr/>
          <p:nvPr/>
        </p:nvSpPr>
        <p:spPr>
          <a:xfrm>
            <a:off x="4271094" y="4593652"/>
            <a:ext cx="243319" cy="24331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F374C8D6-15C5-4ADB-B3B2-6B966EB2D52A}"/>
              </a:ext>
            </a:extLst>
          </p:cNvPr>
          <p:cNvSpPr/>
          <p:nvPr/>
        </p:nvSpPr>
        <p:spPr>
          <a:xfrm rot="10800000">
            <a:off x="1291181" y="2433419"/>
            <a:ext cx="137643" cy="731117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114A82-C16F-4A1B-B709-7F3D647E22EF}"/>
              </a:ext>
            </a:extLst>
          </p:cNvPr>
          <p:cNvSpPr/>
          <p:nvPr/>
        </p:nvSpPr>
        <p:spPr>
          <a:xfrm>
            <a:off x="1256149" y="1955911"/>
            <a:ext cx="204072" cy="537651"/>
          </a:xfrm>
          <a:prstGeom prst="roundRect">
            <a:avLst>
              <a:gd name="adj" fmla="val 4359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84304-BF8C-4C3D-B7D9-07EB001D8A8B}"/>
              </a:ext>
            </a:extLst>
          </p:cNvPr>
          <p:cNvCxnSpPr/>
          <p:nvPr/>
        </p:nvCxnSpPr>
        <p:spPr>
          <a:xfrm>
            <a:off x="1577947" y="3164536"/>
            <a:ext cx="0" cy="111615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40FC4D-131B-4C05-BB0A-37D98A91C3CE}"/>
                  </a:ext>
                </a:extLst>
              </p:cNvPr>
              <p:cNvSpPr txBox="1"/>
              <p:nvPr/>
            </p:nvSpPr>
            <p:spPr>
              <a:xfrm>
                <a:off x="1727071" y="353338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40FC4D-131B-4C05-BB0A-37D98A91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071" y="3533380"/>
                <a:ext cx="245708" cy="369332"/>
              </a:xfrm>
              <a:prstGeom prst="rect">
                <a:avLst/>
              </a:prstGeom>
              <a:blipFill>
                <a:blip r:embed="rId2"/>
                <a:stretch>
                  <a:fillRect l="-29268" r="-2682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DC7FC3-21CD-4322-BA88-3CD4BF2BF482}"/>
              </a:ext>
            </a:extLst>
          </p:cNvPr>
          <p:cNvCxnSpPr/>
          <p:nvPr/>
        </p:nvCxnSpPr>
        <p:spPr>
          <a:xfrm>
            <a:off x="3471483" y="3843717"/>
            <a:ext cx="121380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729FCB-BB01-4BE7-8695-5E47D9FFB22E}"/>
                  </a:ext>
                </a:extLst>
              </p:cNvPr>
              <p:cNvSpPr txBox="1"/>
              <p:nvPr/>
            </p:nvSpPr>
            <p:spPr>
              <a:xfrm>
                <a:off x="3955531" y="3359777"/>
                <a:ext cx="3440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729FCB-BB01-4BE7-8695-5E47D9FFB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31" y="3359777"/>
                <a:ext cx="344005" cy="369332"/>
              </a:xfrm>
              <a:prstGeom prst="rect">
                <a:avLst/>
              </a:prstGeom>
              <a:blipFill>
                <a:blip r:embed="rId3"/>
                <a:stretch>
                  <a:fillRect l="-12500" r="-17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591D94A3-0AF9-4396-A290-EFCE683E5882}"/>
              </a:ext>
            </a:extLst>
          </p:cNvPr>
          <p:cNvSpPr/>
          <p:nvPr/>
        </p:nvSpPr>
        <p:spPr>
          <a:xfrm>
            <a:off x="3091158" y="168921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81D0D1-C3B1-456F-B5E8-8441FAE2BE5A}"/>
              </a:ext>
            </a:extLst>
          </p:cNvPr>
          <p:cNvSpPr/>
          <p:nvPr/>
        </p:nvSpPr>
        <p:spPr>
          <a:xfrm flipH="1">
            <a:off x="3626398" y="1863761"/>
            <a:ext cx="184300" cy="18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D9B0D2-D369-4081-9779-1F41A98CDA61}"/>
              </a:ext>
            </a:extLst>
          </p:cNvPr>
          <p:cNvCxnSpPr>
            <a:cxnSpLocks/>
          </p:cNvCxnSpPr>
          <p:nvPr/>
        </p:nvCxnSpPr>
        <p:spPr>
          <a:xfrm>
            <a:off x="3471483" y="2726114"/>
            <a:ext cx="49687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784743-378C-40B8-9165-9EAE38822AAB}"/>
                  </a:ext>
                </a:extLst>
              </p:cNvPr>
              <p:cNvSpPr txBox="1"/>
              <p:nvPr/>
            </p:nvSpPr>
            <p:spPr>
              <a:xfrm>
                <a:off x="3581780" y="2778161"/>
                <a:ext cx="273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784743-378C-40B8-9165-9EAE38822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80" y="2778161"/>
                <a:ext cx="273536" cy="369332"/>
              </a:xfrm>
              <a:prstGeom prst="rect">
                <a:avLst/>
              </a:prstGeom>
              <a:blipFill>
                <a:blip r:embed="rId4"/>
                <a:stretch>
                  <a:fillRect l="-27273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>
            <a:extLst>
              <a:ext uri="{FF2B5EF4-FFF2-40B4-BE49-F238E27FC236}">
                <a16:creationId xmlns:a16="http://schemas.microsoft.com/office/drawing/2014/main" id="{B313B7D6-5756-4B3A-8D60-C2219A4CDF1E}"/>
              </a:ext>
            </a:extLst>
          </p:cNvPr>
          <p:cNvSpPr/>
          <p:nvPr/>
        </p:nvSpPr>
        <p:spPr>
          <a:xfrm>
            <a:off x="4572000" y="1684891"/>
            <a:ext cx="229116" cy="1462602"/>
          </a:xfrm>
          <a:prstGeom prst="leftBrace">
            <a:avLst>
              <a:gd name="adj1" fmla="val 80906"/>
              <a:gd name="adj2" fmla="val 2336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04D616-DE48-4C30-A213-AF5CBCA7485D}"/>
                  </a:ext>
                </a:extLst>
              </p:cNvPr>
              <p:cNvSpPr txBox="1"/>
              <p:nvPr/>
            </p:nvSpPr>
            <p:spPr>
              <a:xfrm>
                <a:off x="5036434" y="1684891"/>
                <a:ext cx="2355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𝑑𝑦𝑛𝑎𝑚𝑖𝑐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𝑣𝑖𝑠𝑐𝑜𝑠𝑖𝑡𝑦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04D616-DE48-4C30-A213-AF5CBCA74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34" y="1684891"/>
                <a:ext cx="2355197" cy="276999"/>
              </a:xfrm>
              <a:prstGeom prst="rect">
                <a:avLst/>
              </a:prstGeom>
              <a:blipFill>
                <a:blip r:embed="rId5"/>
                <a:stretch>
                  <a:fillRect l="-2067" t="-2174" r="-284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0C5438-C23C-4986-9E60-8F79B5601426}"/>
                  </a:ext>
                </a:extLst>
              </p:cNvPr>
              <p:cNvSpPr txBox="1"/>
              <p:nvPr/>
            </p:nvSpPr>
            <p:spPr>
              <a:xfrm>
                <a:off x="5036433" y="2048061"/>
                <a:ext cx="2116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𝑠𝑢𝑟𝑓𝑎𝑐𝑒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𝑡𝑒𝑛𝑠𝑖𝑜𝑛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0C5438-C23C-4986-9E60-8F79B5601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33" y="2048061"/>
                <a:ext cx="2116798" cy="276999"/>
              </a:xfrm>
              <a:prstGeom prst="rect">
                <a:avLst/>
              </a:prstGeom>
              <a:blipFill>
                <a:blip r:embed="rId6"/>
                <a:stretch>
                  <a:fillRect l="-2017" t="-2222" r="-259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165BFB-D37C-4051-AD07-4473B030973E}"/>
                  </a:ext>
                </a:extLst>
              </p:cNvPr>
              <p:cNvSpPr txBox="1"/>
              <p:nvPr/>
            </p:nvSpPr>
            <p:spPr>
              <a:xfrm>
                <a:off x="5036433" y="2411231"/>
                <a:ext cx="1247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𝑑𝑒𝑛𝑠𝑖𝑡𝑦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165BFB-D37C-4051-AD07-4473B0309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33" y="2411231"/>
                <a:ext cx="1247521" cy="276999"/>
              </a:xfrm>
              <a:prstGeom prst="rect">
                <a:avLst/>
              </a:prstGeom>
              <a:blipFill>
                <a:blip r:embed="rId7"/>
                <a:stretch>
                  <a:fillRect l="-4390" t="-4444" r="-634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7C9DF7-3860-4093-9297-C09E6EF44D28}"/>
                  </a:ext>
                </a:extLst>
              </p:cNvPr>
              <p:cNvSpPr txBox="1"/>
              <p:nvPr/>
            </p:nvSpPr>
            <p:spPr>
              <a:xfrm>
                <a:off x="5042719" y="2772939"/>
                <a:ext cx="18046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𝑠h𝑎𝑝𝑒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𝑓𝑎𝑐𝑡𝑜𝑟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7C9DF7-3860-4093-9297-C09E6EF44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719" y="2772939"/>
                <a:ext cx="1804661" cy="276999"/>
              </a:xfrm>
              <a:prstGeom prst="rect">
                <a:avLst/>
              </a:prstGeom>
              <a:blipFill>
                <a:blip r:embed="rId8"/>
                <a:stretch>
                  <a:fillRect l="-2703" t="-2222" r="-405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28C3A71A-719A-4BBD-8350-6062D4BC5D3D}"/>
              </a:ext>
            </a:extLst>
          </p:cNvPr>
          <p:cNvSpPr/>
          <p:nvPr/>
        </p:nvSpPr>
        <p:spPr>
          <a:xfrm>
            <a:off x="4933950" y="1684891"/>
            <a:ext cx="2520950" cy="14626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A2026D-F1AA-449B-A7FD-7E5FAECE5BED}"/>
              </a:ext>
            </a:extLst>
          </p:cNvPr>
          <p:cNvSpPr txBox="1"/>
          <p:nvPr/>
        </p:nvSpPr>
        <p:spPr>
          <a:xfrm>
            <a:off x="4933950" y="3235770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nonsense</a:t>
            </a:r>
            <a:endParaRPr lang="en-US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145A69-3FFF-4AD5-B29C-1CD0725EE07F}"/>
              </a:ext>
            </a:extLst>
          </p:cNvPr>
          <p:cNvSpPr/>
          <p:nvPr/>
        </p:nvSpPr>
        <p:spPr>
          <a:xfrm>
            <a:off x="0" y="4742413"/>
            <a:ext cx="9144000" cy="12464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Let us make some key assumptions!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0FAC6712-4479-4B33-AAB8-E8B1AACA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16BB-831F-4E6C-A48A-463171CB00D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51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 animBg="1"/>
    </p:bldLst>
  </p:timing>
</p:sld>
</file>

<file path=ppt/theme/theme1.xml><?xml version="1.0" encoding="utf-8"?>
<a:theme xmlns:a="http://schemas.openxmlformats.org/drawingml/2006/main" name="Template 6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6" id="{CB46EA02-DA03-41CA-98B2-7BF5690FB3AA}" vid="{8BE4B1D0-0DFC-4195-8CEA-6CAEDE5D1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6.1</Template>
  <TotalTime>0</TotalTime>
  <Words>615</Words>
  <Application>Microsoft Office PowerPoint</Application>
  <PresentationFormat>On-screen Show (4:3)</PresentationFormat>
  <Paragraphs>131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Courier New</vt:lpstr>
      <vt:lpstr>Template 6</vt:lpstr>
      <vt:lpstr>14</vt:lpstr>
      <vt:lpstr>DYNAMIC HYDROPHOBICITY</vt:lpstr>
      <vt:lpstr>BASIC UNDERSTANDING</vt:lpstr>
      <vt:lpstr>BASIC UNDERSTANDING</vt:lpstr>
      <vt:lpstr>BASIC EXPLANATION</vt:lpstr>
      <vt:lpstr>APPARATUS</vt:lpstr>
      <vt:lpstr>APPARATUS</vt:lpstr>
      <vt:lpstr>THEORY</vt:lpstr>
      <vt:lpstr>THEORETICAL MODEL</vt:lpstr>
      <vt:lpstr>THEORETICAL MODEL</vt:lpstr>
      <vt:lpstr>THEORETICAL MODEL</vt:lpstr>
      <vt:lpstr>THEORETICAL MODEL</vt:lpstr>
      <vt:lpstr>EXPERIMENTS</vt:lpstr>
      <vt:lpstr>EXPERIMENTS</vt:lpstr>
      <vt:lpstr>EXPERIMENTS</vt:lpstr>
      <vt:lpstr>EXPERIMENTS</vt:lpstr>
      <vt:lpstr>EXPECTATIONS</vt:lpstr>
      <vt:lpstr>EXPECTATIONS</vt:lpstr>
      <vt:lpstr>EXPECTATIONS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</dc:title>
  <dc:creator>Bohdan Gliševič</dc:creator>
  <cp:lastModifiedBy>Bohdan Gliševič</cp:lastModifiedBy>
  <cp:revision>28</cp:revision>
  <dcterms:created xsi:type="dcterms:W3CDTF">2020-11-08T19:38:38Z</dcterms:created>
  <dcterms:modified xsi:type="dcterms:W3CDTF">2020-11-11T15:19:25Z</dcterms:modified>
</cp:coreProperties>
</file>